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66"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2" autoAdjust="0"/>
    <p:restoredTop sz="94660"/>
  </p:normalViewPr>
  <p:slideViewPr>
    <p:cSldViewPr snapToGrid="0">
      <p:cViewPr varScale="1">
        <p:scale>
          <a:sx n="76" d="100"/>
          <a:sy n="76" d="100"/>
        </p:scale>
        <p:origin x="108"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E0959-ECCF-46EF-B6E6-04550DB2FB5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0CB39D2-1911-4F7D-BD4D-DD689BFEC5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2787A1F-FFE7-4285-A1B6-5257E8F0CE72}"/>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5" name="フッター プレースホルダー 4">
            <a:extLst>
              <a:ext uri="{FF2B5EF4-FFF2-40B4-BE49-F238E27FC236}">
                <a16:creationId xmlns:a16="http://schemas.microsoft.com/office/drawing/2014/main" id="{5FAD2A5D-2F43-4932-98FC-866B3EDC67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614620-C290-4617-9840-2EB0D00DC3A7}"/>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4104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FEBCF-471B-4EEC-8568-FF17E4AFF3E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B8C5D6-DA46-4420-818B-F75BE247B2D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3A4CAD-081D-4B26-9A77-508B36448B8B}"/>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5" name="フッター プレースホルダー 4">
            <a:extLst>
              <a:ext uri="{FF2B5EF4-FFF2-40B4-BE49-F238E27FC236}">
                <a16:creationId xmlns:a16="http://schemas.microsoft.com/office/drawing/2014/main" id="{93C35DF3-303A-4081-A893-636B0A02E2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2F823D-5F47-48AB-87DC-787CD8E2B097}"/>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116622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EEB2BE8-6441-4698-85F4-5057C7D9D28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F4804BD-4E89-45A3-89E1-2E4C7ADEBE3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A7E56C-C797-4698-82BA-A896EAF24225}"/>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5" name="フッター プレースホルダー 4">
            <a:extLst>
              <a:ext uri="{FF2B5EF4-FFF2-40B4-BE49-F238E27FC236}">
                <a16:creationId xmlns:a16="http://schemas.microsoft.com/office/drawing/2014/main" id="{926F572B-86CD-4ED1-BB7F-6E36EA76FB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A0EC5E-392F-4BB5-9DE2-9DE69619D209}"/>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185393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A2A8D-F2D6-494E-897E-614899B66F6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836DC67-70D8-46ED-AF8A-3E6F56824C5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63B776-DA9A-4914-BFBF-E1140A849D24}"/>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5" name="フッター プレースホルダー 4">
            <a:extLst>
              <a:ext uri="{FF2B5EF4-FFF2-40B4-BE49-F238E27FC236}">
                <a16:creationId xmlns:a16="http://schemas.microsoft.com/office/drawing/2014/main" id="{A9E95C1F-1F20-4559-BA59-1C607C39BA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8E5161-FA9D-4A41-94E0-919C62BF3CEE}"/>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228762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ED714-A1A0-4422-9200-6418BED4079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9349D66-0946-403E-A455-C8CE12DE60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3A125E3-B17F-4F5B-BECB-B97107D79A52}"/>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5" name="フッター プレースホルダー 4">
            <a:extLst>
              <a:ext uri="{FF2B5EF4-FFF2-40B4-BE49-F238E27FC236}">
                <a16:creationId xmlns:a16="http://schemas.microsoft.com/office/drawing/2014/main" id="{E9A857DA-0D23-431C-9D32-81FACD72B9E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747D35-A7BE-480B-8299-26CDB05A0F39}"/>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161921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2C62AD-7A0E-4D73-8EA2-CDB3A05710E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1EDD62-6DF5-4E6E-ADF6-24E8D1A7F40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27F0248-8A54-4BC2-95E6-373B25195D2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9B2FAE5-3D82-4163-9ABF-54905F9AC132}"/>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6" name="フッター プレースホルダー 5">
            <a:extLst>
              <a:ext uri="{FF2B5EF4-FFF2-40B4-BE49-F238E27FC236}">
                <a16:creationId xmlns:a16="http://schemas.microsoft.com/office/drawing/2014/main" id="{0EE32F2B-6EE7-409A-85A9-57631598298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0918C8-B407-474D-845D-655C5D153329}"/>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251499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73BA3-6186-4AF7-846F-6760BB1C8E9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C9BD992-EF1C-4BBB-99C4-25A635DF8B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7960C-B1E3-443D-9D15-92A474F64BC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6D7206C-83D7-48DC-ACCD-A588CB087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1AB2B46-0586-43AF-B9CB-7215D31B1FA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AA75259-45BF-4934-8773-022EC5A95479}"/>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8" name="フッター プレースホルダー 7">
            <a:extLst>
              <a:ext uri="{FF2B5EF4-FFF2-40B4-BE49-F238E27FC236}">
                <a16:creationId xmlns:a16="http://schemas.microsoft.com/office/drawing/2014/main" id="{02D37B9B-8121-407E-BD09-005A927D935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82A6D0F-18A8-4407-A8E9-5411FFE6AA7A}"/>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261609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B61483-066F-40E5-8D5B-2F7CAA5DF2C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CAD4390-0503-4106-A11B-26C003FE16D8}"/>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4" name="フッター プレースホルダー 3">
            <a:extLst>
              <a:ext uri="{FF2B5EF4-FFF2-40B4-BE49-F238E27FC236}">
                <a16:creationId xmlns:a16="http://schemas.microsoft.com/office/drawing/2014/main" id="{51B9005F-7AD3-4580-B36A-7D90346439D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5472BB2-9540-47E0-820F-688191EC3D38}"/>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385249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39F5736-6EAC-4C56-87B7-6C468A9AFCDF}"/>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3" name="フッター プレースホルダー 2">
            <a:extLst>
              <a:ext uri="{FF2B5EF4-FFF2-40B4-BE49-F238E27FC236}">
                <a16:creationId xmlns:a16="http://schemas.microsoft.com/office/drawing/2014/main" id="{20A984D0-753C-4FB1-A354-A9BF5320D4B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387DE9-464A-4847-9FA5-DC40F7D50FED}"/>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312563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3019E-618F-4EBD-85A5-E416F50528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5A89E33-A8AD-410F-9C66-98C0C09B1C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146C2E6-20EF-4F61-9C33-CCC33D5B4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155ED96-2EA9-4F89-9CEC-38F360AA062E}"/>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6" name="フッター プレースホルダー 5">
            <a:extLst>
              <a:ext uri="{FF2B5EF4-FFF2-40B4-BE49-F238E27FC236}">
                <a16:creationId xmlns:a16="http://schemas.microsoft.com/office/drawing/2014/main" id="{64C1B7E1-608C-4A02-B384-3747E6B00C0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B2D629F-5F8F-4EF4-83E8-2961A9C2FA11}"/>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83140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4A8054-D9C4-4187-9D8B-7A4DE25C8DA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6A1E5A5-8798-4DE3-88AD-A52E82C36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55ABDBA-9552-4762-85EF-C3EC85165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46FCC5E-2232-4D2C-A4DF-5C02265143B3}"/>
              </a:ext>
            </a:extLst>
          </p:cNvPr>
          <p:cNvSpPr>
            <a:spLocks noGrp="1"/>
          </p:cNvSpPr>
          <p:nvPr>
            <p:ph type="dt" sz="half" idx="10"/>
          </p:nvPr>
        </p:nvSpPr>
        <p:spPr/>
        <p:txBody>
          <a:bodyPr/>
          <a:lstStyle/>
          <a:p>
            <a:fld id="{0688C7F3-A9EB-4149-9A16-833DA9DCEF5E}" type="datetimeFigureOut">
              <a:rPr kumimoji="1" lang="ja-JP" altLang="en-US" smtClean="0"/>
              <a:t>2022/7/7</a:t>
            </a:fld>
            <a:endParaRPr kumimoji="1" lang="ja-JP" altLang="en-US"/>
          </a:p>
        </p:txBody>
      </p:sp>
      <p:sp>
        <p:nvSpPr>
          <p:cNvPr id="6" name="フッター プレースホルダー 5">
            <a:extLst>
              <a:ext uri="{FF2B5EF4-FFF2-40B4-BE49-F238E27FC236}">
                <a16:creationId xmlns:a16="http://schemas.microsoft.com/office/drawing/2014/main" id="{E4C6E058-3445-41E4-BCDE-1FAD1BF981F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FCCBF4-A572-4A72-A800-23E9BC6848DF}"/>
              </a:ext>
            </a:extLst>
          </p:cNvPr>
          <p:cNvSpPr>
            <a:spLocks noGrp="1"/>
          </p:cNvSpPr>
          <p:nvPr>
            <p:ph type="sldNum" sz="quarter" idx="12"/>
          </p:nvPr>
        </p:nvSpPr>
        <p:spPr/>
        <p:txBody>
          <a:body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3713140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F318E19-27D1-4937-B2B5-DB2ECC344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267BF8-3DBD-44B0-8745-77B4E72BA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76EAA56-BE67-41DE-B3F1-B80795DEAC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8C7F3-A9EB-4149-9A16-833DA9DCEF5E}" type="datetimeFigureOut">
              <a:rPr kumimoji="1" lang="ja-JP" altLang="en-US" smtClean="0"/>
              <a:t>2022/7/7</a:t>
            </a:fld>
            <a:endParaRPr kumimoji="1" lang="ja-JP" altLang="en-US"/>
          </a:p>
        </p:txBody>
      </p:sp>
      <p:sp>
        <p:nvSpPr>
          <p:cNvPr id="5" name="フッター プレースホルダー 4">
            <a:extLst>
              <a:ext uri="{FF2B5EF4-FFF2-40B4-BE49-F238E27FC236}">
                <a16:creationId xmlns:a16="http://schemas.microsoft.com/office/drawing/2014/main" id="{10CF76F4-F187-4956-BBA8-3F063F9CD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A0A9E4C-EC99-4AEE-B9EF-CC3F1E9623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89EDE-9BFC-47F2-A9A7-6B42FC560F82}" type="slidenum">
              <a:rPr kumimoji="1" lang="ja-JP" altLang="en-US" smtClean="0"/>
              <a:t>‹#›</a:t>
            </a:fld>
            <a:endParaRPr kumimoji="1" lang="ja-JP" altLang="en-US"/>
          </a:p>
        </p:txBody>
      </p:sp>
    </p:spTree>
    <p:extLst>
      <p:ext uri="{BB962C8B-B14F-4D97-AF65-F5344CB8AC3E}">
        <p14:creationId xmlns:p14="http://schemas.microsoft.com/office/powerpoint/2010/main" val="2303411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F8BC554-3984-4F5B-82BD-7FC547AE4130}"/>
              </a:ext>
            </a:extLst>
          </p:cNvPr>
          <p:cNvSpPr>
            <a:spLocks noGrp="1" noChangeArrowheads="1"/>
          </p:cNvSpPr>
          <p:nvPr>
            <p:ph type="ctrTitle"/>
          </p:nvPr>
        </p:nvSpPr>
        <p:spPr bwMode="auto">
          <a:xfrm>
            <a:off x="2631440" y="1767006"/>
            <a:ext cx="6506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0" b="0" i="0" u="none" strike="noStrike" cap="none" normalizeH="0" baseline="0" dirty="0">
                <a:ln>
                  <a:noFill/>
                </a:ln>
                <a:solidFill>
                  <a:srgbClr val="222222"/>
                </a:solidFill>
                <a:effectLst/>
                <a:latin typeface="游ゴシック" panose="020B0400000000000000" pitchFamily="50" charset="-128"/>
                <a:ea typeface="游ゴシック" panose="020B0400000000000000" pitchFamily="50" charset="-128"/>
                <a:cs typeface="Arial" panose="020B0604020202020204" pitchFamily="34" charset="0"/>
              </a:rPr>
              <a:t>先端情報学</a:t>
            </a:r>
            <a:r>
              <a:rPr kumimoji="0" lang="ja-JP" altLang="en-US" sz="4000" b="0" i="0" u="none" strike="noStrike" cap="none" normalizeH="0" baseline="0" dirty="0">
                <a:ln>
                  <a:noFill/>
                </a:ln>
                <a:solidFill>
                  <a:srgbClr val="222222"/>
                </a:solidFill>
                <a:effectLst/>
                <a:latin typeface="游ゴシック" panose="020B0400000000000000" pitchFamily="50" charset="-128"/>
                <a:ea typeface="游ゴシック" panose="020B0400000000000000" pitchFamily="50" charset="-128"/>
                <a:cs typeface="Arial" panose="020B0604020202020204" pitchFamily="34" charset="0"/>
              </a:rPr>
              <a:t>　</a:t>
            </a:r>
            <a:r>
              <a:rPr kumimoji="0" lang="ja-JP" altLang="en-US" sz="1100" b="0" i="0" u="none" strike="noStrike" cap="none" normalizeH="0" baseline="0" dirty="0">
                <a:ln>
                  <a:noFill/>
                </a:ln>
                <a:solidFill>
                  <a:srgbClr val="222222"/>
                </a:solidFill>
                <a:effectLst/>
                <a:latin typeface="游ゴシック" panose="020B0400000000000000" pitchFamily="50" charset="-128"/>
                <a:ea typeface="游ゴシック" panose="020B0400000000000000" pitchFamily="50" charset="-128"/>
                <a:cs typeface="Arial" panose="020B0604020202020204" pitchFamily="34" charset="0"/>
              </a:rPr>
              <a:t>生物・流体・スポーツ（陶芸・音楽？）の観点から</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5">
            <a:extLst>
              <a:ext uri="{FF2B5EF4-FFF2-40B4-BE49-F238E27FC236}">
                <a16:creationId xmlns:a16="http://schemas.microsoft.com/office/drawing/2014/main" id="{8D939754-AB9A-493A-85F1-4E8FB3617941}"/>
              </a:ext>
            </a:extLst>
          </p:cNvPr>
          <p:cNvSpPr txBox="1"/>
          <p:nvPr/>
        </p:nvSpPr>
        <p:spPr>
          <a:xfrm>
            <a:off x="558800" y="306893"/>
            <a:ext cx="2326640" cy="646331"/>
          </a:xfrm>
          <a:prstGeom prst="rect">
            <a:avLst/>
          </a:prstGeom>
          <a:noFill/>
        </p:spPr>
        <p:txBody>
          <a:bodyPr wrap="square" rtlCol="0">
            <a:spAutoFit/>
          </a:bodyPr>
          <a:lstStyle/>
          <a:p>
            <a:r>
              <a:rPr kumimoji="1" lang="en-US" altLang="ja-JP" dirty="0"/>
              <a:t>2022/07/08</a:t>
            </a:r>
          </a:p>
          <a:p>
            <a:r>
              <a:rPr kumimoji="1" lang="en-US" altLang="ja-JP" dirty="0"/>
              <a:t>at </a:t>
            </a:r>
            <a:r>
              <a:rPr kumimoji="1" lang="en-US" altLang="ja-JP" dirty="0" err="1"/>
              <a:t>Meisei</a:t>
            </a:r>
            <a:r>
              <a:rPr kumimoji="1" lang="en-US" altLang="ja-JP" dirty="0"/>
              <a:t> University</a:t>
            </a:r>
            <a:endParaRPr kumimoji="1" lang="ja-JP" altLang="en-US" dirty="0"/>
          </a:p>
        </p:txBody>
      </p:sp>
      <p:sp>
        <p:nvSpPr>
          <p:cNvPr id="8" name="テキスト ボックス 7">
            <a:extLst>
              <a:ext uri="{FF2B5EF4-FFF2-40B4-BE49-F238E27FC236}">
                <a16:creationId xmlns:a16="http://schemas.microsoft.com/office/drawing/2014/main" id="{A08B0428-1260-401C-8CB6-F51CB4D6EB48}"/>
              </a:ext>
            </a:extLst>
          </p:cNvPr>
          <p:cNvSpPr txBox="1"/>
          <p:nvPr/>
        </p:nvSpPr>
        <p:spPr>
          <a:xfrm>
            <a:off x="1539240" y="3288675"/>
            <a:ext cx="9113520" cy="2985433"/>
          </a:xfrm>
          <a:prstGeom prst="rect">
            <a:avLst/>
          </a:prstGeom>
          <a:noFill/>
        </p:spPr>
        <p:txBody>
          <a:bodyPr wrap="square" rtlCol="0">
            <a:spAutoFit/>
          </a:bodyPr>
          <a:lstStyle/>
          <a:p>
            <a:pPr lvl="0" algn="ctr" eaLnBrk="0" fontAlgn="base" hangingPunct="0">
              <a:spcBef>
                <a:spcPct val="0"/>
              </a:spcBef>
              <a:spcAft>
                <a:spcPct val="0"/>
              </a:spcAft>
            </a:pPr>
            <a:r>
              <a:rPr kumimoji="0" lang="ja-JP" altLang="ja-JP" b="1" dirty="0">
                <a:solidFill>
                  <a:srgbClr val="505050"/>
                </a:solidFill>
                <a:latin typeface="游明朝" panose="02020400000000000000" pitchFamily="18" charset="-128"/>
                <a:ea typeface="游明朝" panose="02020400000000000000" pitchFamily="18" charset="-128"/>
              </a:rPr>
              <a:t>最先端の専門分野を学べる科目群</a:t>
            </a:r>
            <a:br>
              <a:rPr kumimoji="0" lang="ja-JP" altLang="ja-JP" dirty="0">
                <a:solidFill>
                  <a:srgbClr val="505050"/>
                </a:solidFill>
                <a:latin typeface="游ゴシック" panose="020B0400000000000000" pitchFamily="50" charset="-128"/>
              </a:rPr>
            </a:br>
            <a:r>
              <a:rPr kumimoji="0" lang="ja-JP" altLang="ja-JP" dirty="0">
                <a:solidFill>
                  <a:srgbClr val="505050"/>
                </a:solidFill>
                <a:latin typeface="游ゴシック" panose="020B0400000000000000" pitchFamily="50" charset="-128"/>
              </a:rPr>
              <a:t>対象科目　先端情報学A, B, C, D</a:t>
            </a:r>
            <a:endParaRPr kumimoji="0" lang="en-US" altLang="ja-JP" dirty="0">
              <a:solidFill>
                <a:srgbClr val="505050"/>
              </a:solidFill>
              <a:latin typeface="游ゴシック" panose="020B0400000000000000" pitchFamily="50" charset="-128"/>
            </a:endParaRPr>
          </a:p>
          <a:p>
            <a:pPr lvl="0" algn="ctr" eaLnBrk="0" fontAlgn="base" hangingPunct="0">
              <a:spcBef>
                <a:spcPct val="0"/>
              </a:spcBef>
              <a:spcAft>
                <a:spcPct val="0"/>
              </a:spcAft>
            </a:pPr>
            <a:br>
              <a:rPr kumimoji="0" lang="ja-JP" altLang="ja-JP" dirty="0">
                <a:solidFill>
                  <a:srgbClr val="505050"/>
                </a:solidFill>
                <a:latin typeface="游ゴシック" panose="020B0400000000000000" pitchFamily="50" charset="-128"/>
              </a:rPr>
            </a:br>
            <a:r>
              <a:rPr kumimoji="0" lang="ja-JP" altLang="ja-JP" dirty="0">
                <a:solidFill>
                  <a:srgbClr val="505050"/>
                </a:solidFill>
                <a:latin typeface="游ゴシック" panose="020B0400000000000000" pitchFamily="50" charset="-128"/>
              </a:rPr>
              <a:t>対象学生　新しいものが好きな人、情報学の先端を学びたい人、研究者を目指したい人</a:t>
            </a:r>
            <a:endParaRPr kumimoji="0" lang="en-US" altLang="ja-JP" dirty="0">
              <a:solidFill>
                <a:srgbClr val="505050"/>
              </a:solidFill>
              <a:latin typeface="游ゴシック" panose="020B0400000000000000" pitchFamily="50" charset="-128"/>
            </a:endParaRPr>
          </a:p>
          <a:p>
            <a:pPr lvl="0" algn="just" eaLnBrk="0" fontAlgn="base" hangingPunct="0">
              <a:spcBef>
                <a:spcPct val="0"/>
              </a:spcBef>
              <a:spcAft>
                <a:spcPct val="0"/>
              </a:spcAft>
            </a:pPr>
            <a:endParaRPr kumimoji="0" lang="ja-JP" altLang="ja-JP" dirty="0">
              <a:solidFill>
                <a:srgbClr val="505050"/>
              </a:solidFill>
              <a:latin typeface="游ゴシック" panose="020B0400000000000000" pitchFamily="50" charset="-128"/>
            </a:endParaRPr>
          </a:p>
          <a:p>
            <a:pPr indent="-457200" algn="just" eaLnBrk="0" fontAlgn="base" hangingPunct="0">
              <a:lnSpc>
                <a:spcPct val="200000"/>
              </a:lnSpc>
              <a:spcBef>
                <a:spcPct val="0"/>
              </a:spcBef>
              <a:spcAft>
                <a:spcPct val="0"/>
              </a:spcAft>
            </a:pPr>
            <a:r>
              <a:rPr kumimoji="0" lang="ja-JP" altLang="ja-JP" sz="1000" b="0" i="0" u="none" strike="noStrike" cap="none" normalizeH="0" baseline="0" dirty="0">
                <a:ln>
                  <a:noFill/>
                </a:ln>
                <a:solidFill>
                  <a:srgbClr val="505050"/>
                </a:solidFill>
                <a:effectLst/>
                <a:latin typeface="游ゴシック" panose="020B0400000000000000" pitchFamily="50" charset="-128"/>
                <a:ea typeface="inherit"/>
              </a:rPr>
              <a:t>情報技術が関連するニュース、例えば人工知能、自動車の自動運転、IoTなどが連日ニュースを賑わせています。情報技術はドッグイヤーで進んでいると言われるように、話題となる技術や専門分野も非常に早く移り変わって行きます。この科目群では、社会で話題となっている技術を含めた最先端の専門分野を学べる科目群を用意しています。「先端情報学」は名前の通り、その時代で話題になっている、もしくは話題になる</a:t>
            </a:r>
            <a:r>
              <a:rPr kumimoji="0" lang="ja-JP" altLang="ja-JP" sz="1000" b="0" i="0" u="none" strike="noStrike" cap="none" normalizeH="0" baseline="0" dirty="0" err="1">
                <a:ln>
                  <a:noFill/>
                </a:ln>
                <a:solidFill>
                  <a:srgbClr val="505050"/>
                </a:solidFill>
                <a:effectLst/>
                <a:latin typeface="游ゴシック" panose="020B0400000000000000" pitchFamily="50" charset="-128"/>
                <a:ea typeface="inherit"/>
              </a:rPr>
              <a:t>で</a:t>
            </a:r>
            <a:r>
              <a:rPr kumimoji="0" lang="ja-JP" altLang="ja-JP" sz="1000" b="0" i="0" u="none" strike="noStrike" cap="none" normalizeH="0" baseline="0" dirty="0">
                <a:ln>
                  <a:noFill/>
                </a:ln>
                <a:solidFill>
                  <a:srgbClr val="505050"/>
                </a:solidFill>
                <a:effectLst/>
                <a:latin typeface="游ゴシック" panose="020B0400000000000000" pitchFamily="50" charset="-128"/>
                <a:ea typeface="inherit"/>
              </a:rPr>
              <a:t>あろう最新の専門分野をいち早く取り入れ、学べる仕組みを用意してあります。これにより、社会で必要とされている技術を学び、常に最新の技術を学ぶ環境を整えています。</a:t>
            </a:r>
            <a:endParaRPr kumimoji="0" lang="ja-JP" altLang="ja-JP" sz="1000" dirty="0">
              <a:solidFill>
                <a:srgbClr val="505050"/>
              </a:solidFill>
              <a:latin typeface="游ゴシック" panose="020B0400000000000000" pitchFamily="50" charset="-128"/>
            </a:endParaRPr>
          </a:p>
          <a:p>
            <a:endParaRPr kumimoji="1" lang="ja-JP" altLang="en-US" dirty="0"/>
          </a:p>
        </p:txBody>
      </p:sp>
      <p:sp>
        <p:nvSpPr>
          <p:cNvPr id="11" name="テキスト ボックス 10">
            <a:extLst>
              <a:ext uri="{FF2B5EF4-FFF2-40B4-BE49-F238E27FC236}">
                <a16:creationId xmlns:a16="http://schemas.microsoft.com/office/drawing/2014/main" id="{CE162EC7-446C-4729-8685-3AD704DF0887}"/>
              </a:ext>
            </a:extLst>
          </p:cNvPr>
          <p:cNvSpPr txBox="1"/>
          <p:nvPr/>
        </p:nvSpPr>
        <p:spPr>
          <a:xfrm>
            <a:off x="8737600" y="583892"/>
            <a:ext cx="3022600" cy="369332"/>
          </a:xfrm>
          <a:prstGeom prst="rect">
            <a:avLst/>
          </a:prstGeom>
          <a:noFill/>
        </p:spPr>
        <p:txBody>
          <a:bodyPr wrap="square" rtlCol="0">
            <a:spAutoFit/>
          </a:bodyPr>
          <a:lstStyle/>
          <a:p>
            <a:r>
              <a:rPr kumimoji="1" lang="en-US" altLang="ja-JP" dirty="0"/>
              <a:t>Be-Link </a:t>
            </a:r>
            <a:r>
              <a:rPr kumimoji="1" lang="ja-JP" altLang="en-US" dirty="0"/>
              <a:t>代表　望月　修</a:t>
            </a:r>
          </a:p>
        </p:txBody>
      </p:sp>
    </p:spTree>
    <p:extLst>
      <p:ext uri="{BB962C8B-B14F-4D97-AF65-F5344CB8AC3E}">
        <p14:creationId xmlns:p14="http://schemas.microsoft.com/office/powerpoint/2010/main" val="141590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60D988-9760-4EFD-8029-52F09BDD3957}"/>
              </a:ext>
            </a:extLst>
          </p:cNvPr>
          <p:cNvSpPr>
            <a:spLocks noGrp="1"/>
          </p:cNvSpPr>
          <p:nvPr>
            <p:ph type="title"/>
          </p:nvPr>
        </p:nvSpPr>
        <p:spPr/>
        <p:txBody>
          <a:bodyPr/>
          <a:lstStyle/>
          <a:p>
            <a:r>
              <a:rPr kumimoji="1" lang="ja-JP" altLang="en-US" dirty="0"/>
              <a:t>ストレンジアトラクター</a:t>
            </a:r>
          </a:p>
        </p:txBody>
      </p:sp>
      <p:pic>
        <p:nvPicPr>
          <p:cNvPr id="3" name="図 2">
            <a:extLst>
              <a:ext uri="{FF2B5EF4-FFF2-40B4-BE49-F238E27FC236}">
                <a16:creationId xmlns:a16="http://schemas.microsoft.com/office/drawing/2014/main" id="{8BE5DC60-F56E-4AF4-AB90-863331929BE6}"/>
              </a:ext>
            </a:extLst>
          </p:cNvPr>
          <p:cNvPicPr>
            <a:picLocks noChangeAspect="1"/>
          </p:cNvPicPr>
          <p:nvPr/>
        </p:nvPicPr>
        <p:blipFill>
          <a:blip r:embed="rId2"/>
          <a:stretch>
            <a:fillRect/>
          </a:stretch>
        </p:blipFill>
        <p:spPr>
          <a:xfrm>
            <a:off x="571500" y="2179637"/>
            <a:ext cx="3797300" cy="2847975"/>
          </a:xfrm>
          <a:prstGeom prst="rect">
            <a:avLst/>
          </a:prstGeom>
        </p:spPr>
      </p:pic>
      <p:pic>
        <p:nvPicPr>
          <p:cNvPr id="4" name="図 3">
            <a:extLst>
              <a:ext uri="{FF2B5EF4-FFF2-40B4-BE49-F238E27FC236}">
                <a16:creationId xmlns:a16="http://schemas.microsoft.com/office/drawing/2014/main" id="{B943069C-2A8D-4E09-8772-6E8A1D0CBC58}"/>
              </a:ext>
            </a:extLst>
          </p:cNvPr>
          <p:cNvPicPr>
            <a:picLocks noChangeAspect="1"/>
          </p:cNvPicPr>
          <p:nvPr/>
        </p:nvPicPr>
        <p:blipFill>
          <a:blip r:embed="rId3"/>
          <a:stretch>
            <a:fillRect/>
          </a:stretch>
        </p:blipFill>
        <p:spPr>
          <a:xfrm>
            <a:off x="4563269" y="2380818"/>
            <a:ext cx="3535361" cy="2646794"/>
          </a:xfrm>
          <a:prstGeom prst="rect">
            <a:avLst/>
          </a:prstGeom>
        </p:spPr>
      </p:pic>
      <p:pic>
        <p:nvPicPr>
          <p:cNvPr id="5" name="図 4">
            <a:extLst>
              <a:ext uri="{FF2B5EF4-FFF2-40B4-BE49-F238E27FC236}">
                <a16:creationId xmlns:a16="http://schemas.microsoft.com/office/drawing/2014/main" id="{A0B2D465-F82A-405F-B4C8-99C9D41ABAAD}"/>
              </a:ext>
            </a:extLst>
          </p:cNvPr>
          <p:cNvPicPr>
            <a:picLocks noChangeAspect="1"/>
          </p:cNvPicPr>
          <p:nvPr/>
        </p:nvPicPr>
        <p:blipFill>
          <a:blip r:embed="rId4"/>
          <a:stretch>
            <a:fillRect/>
          </a:stretch>
        </p:blipFill>
        <p:spPr>
          <a:xfrm>
            <a:off x="8098630" y="1830965"/>
            <a:ext cx="3746500" cy="3746500"/>
          </a:xfrm>
          <a:prstGeom prst="rect">
            <a:avLst/>
          </a:prstGeom>
        </p:spPr>
      </p:pic>
    </p:spTree>
    <p:extLst>
      <p:ext uri="{BB962C8B-B14F-4D97-AF65-F5344CB8AC3E}">
        <p14:creationId xmlns:p14="http://schemas.microsoft.com/office/powerpoint/2010/main" val="424835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D923DB-60A5-4016-966D-3D9D9422F4D2}"/>
              </a:ext>
            </a:extLst>
          </p:cNvPr>
          <p:cNvSpPr>
            <a:spLocks noGrp="1"/>
          </p:cNvSpPr>
          <p:nvPr>
            <p:ph type="title"/>
          </p:nvPr>
        </p:nvSpPr>
        <p:spPr/>
        <p:txBody>
          <a:bodyPr/>
          <a:lstStyle/>
          <a:p>
            <a:r>
              <a:rPr kumimoji="1" lang="ja-JP" altLang="en-US" dirty="0"/>
              <a:t>チューリングパターン</a:t>
            </a:r>
          </a:p>
        </p:txBody>
      </p:sp>
      <p:pic>
        <p:nvPicPr>
          <p:cNvPr id="4" name="コンテンツ プレースホルダー 3">
            <a:extLst>
              <a:ext uri="{FF2B5EF4-FFF2-40B4-BE49-F238E27FC236}">
                <a16:creationId xmlns:a16="http://schemas.microsoft.com/office/drawing/2014/main" id="{D832FA54-480F-4D56-8545-3D365F40E6DF}"/>
              </a:ext>
            </a:extLst>
          </p:cNvPr>
          <p:cNvPicPr>
            <a:picLocks noGrp="1" noChangeAspect="1"/>
          </p:cNvPicPr>
          <p:nvPr>
            <p:ph idx="1"/>
          </p:nvPr>
        </p:nvPicPr>
        <p:blipFill>
          <a:blip r:embed="rId2"/>
          <a:stretch>
            <a:fillRect/>
          </a:stretch>
        </p:blipFill>
        <p:spPr>
          <a:xfrm>
            <a:off x="564444" y="1690688"/>
            <a:ext cx="3143956" cy="1768475"/>
          </a:xfrm>
          <a:prstGeom prst="rect">
            <a:avLst/>
          </a:prstGeom>
        </p:spPr>
      </p:pic>
      <p:pic>
        <p:nvPicPr>
          <p:cNvPr id="5" name="図 4">
            <a:extLst>
              <a:ext uri="{FF2B5EF4-FFF2-40B4-BE49-F238E27FC236}">
                <a16:creationId xmlns:a16="http://schemas.microsoft.com/office/drawing/2014/main" id="{82E78FA4-30A7-447F-87DE-248E05EE442F}"/>
              </a:ext>
            </a:extLst>
          </p:cNvPr>
          <p:cNvPicPr>
            <a:picLocks noChangeAspect="1"/>
          </p:cNvPicPr>
          <p:nvPr/>
        </p:nvPicPr>
        <p:blipFill>
          <a:blip r:embed="rId3"/>
          <a:stretch>
            <a:fillRect/>
          </a:stretch>
        </p:blipFill>
        <p:spPr>
          <a:xfrm>
            <a:off x="2669822" y="3576639"/>
            <a:ext cx="5162550" cy="2857500"/>
          </a:xfrm>
          <a:prstGeom prst="rect">
            <a:avLst/>
          </a:prstGeom>
        </p:spPr>
      </p:pic>
      <p:pic>
        <p:nvPicPr>
          <p:cNvPr id="6" name="図 5">
            <a:extLst>
              <a:ext uri="{FF2B5EF4-FFF2-40B4-BE49-F238E27FC236}">
                <a16:creationId xmlns:a16="http://schemas.microsoft.com/office/drawing/2014/main" id="{99E18D77-F616-4144-9921-2052E47A3EAD}"/>
              </a:ext>
            </a:extLst>
          </p:cNvPr>
          <p:cNvPicPr>
            <a:picLocks noChangeAspect="1"/>
          </p:cNvPicPr>
          <p:nvPr/>
        </p:nvPicPr>
        <p:blipFill>
          <a:blip r:embed="rId4"/>
          <a:stretch>
            <a:fillRect/>
          </a:stretch>
        </p:blipFill>
        <p:spPr>
          <a:xfrm>
            <a:off x="564444" y="3790951"/>
            <a:ext cx="1885950" cy="2428875"/>
          </a:xfrm>
          <a:prstGeom prst="rect">
            <a:avLst/>
          </a:prstGeom>
        </p:spPr>
      </p:pic>
      <p:pic>
        <p:nvPicPr>
          <p:cNvPr id="7" name="図 6">
            <a:extLst>
              <a:ext uri="{FF2B5EF4-FFF2-40B4-BE49-F238E27FC236}">
                <a16:creationId xmlns:a16="http://schemas.microsoft.com/office/drawing/2014/main" id="{3285892E-71C3-49E0-AA3F-BAB68AD08D8D}"/>
              </a:ext>
            </a:extLst>
          </p:cNvPr>
          <p:cNvPicPr>
            <a:picLocks noChangeAspect="1"/>
          </p:cNvPicPr>
          <p:nvPr/>
        </p:nvPicPr>
        <p:blipFill>
          <a:blip r:embed="rId5"/>
          <a:stretch>
            <a:fillRect/>
          </a:stretch>
        </p:blipFill>
        <p:spPr>
          <a:xfrm>
            <a:off x="8483602" y="776289"/>
            <a:ext cx="2649539" cy="2649539"/>
          </a:xfrm>
          <a:prstGeom prst="rect">
            <a:avLst/>
          </a:prstGeom>
        </p:spPr>
      </p:pic>
      <p:pic>
        <p:nvPicPr>
          <p:cNvPr id="8" name="図 7">
            <a:extLst>
              <a:ext uri="{FF2B5EF4-FFF2-40B4-BE49-F238E27FC236}">
                <a16:creationId xmlns:a16="http://schemas.microsoft.com/office/drawing/2014/main" id="{3D03FCDD-3DE2-4E26-B681-8D488AA81F48}"/>
              </a:ext>
            </a:extLst>
          </p:cNvPr>
          <p:cNvPicPr>
            <a:picLocks noChangeAspect="1"/>
          </p:cNvPicPr>
          <p:nvPr/>
        </p:nvPicPr>
        <p:blipFill>
          <a:blip r:embed="rId6"/>
          <a:stretch>
            <a:fillRect/>
          </a:stretch>
        </p:blipFill>
        <p:spPr>
          <a:xfrm>
            <a:off x="7817556" y="3498851"/>
            <a:ext cx="3810000" cy="1362075"/>
          </a:xfrm>
          <a:prstGeom prst="rect">
            <a:avLst/>
          </a:prstGeom>
        </p:spPr>
      </p:pic>
      <p:pic>
        <p:nvPicPr>
          <p:cNvPr id="9" name="図 8">
            <a:extLst>
              <a:ext uri="{FF2B5EF4-FFF2-40B4-BE49-F238E27FC236}">
                <a16:creationId xmlns:a16="http://schemas.microsoft.com/office/drawing/2014/main" id="{1C36251C-6BE7-4940-B6A6-B0D6C4CD95E2}"/>
              </a:ext>
            </a:extLst>
          </p:cNvPr>
          <p:cNvPicPr>
            <a:picLocks noChangeAspect="1"/>
          </p:cNvPicPr>
          <p:nvPr/>
        </p:nvPicPr>
        <p:blipFill>
          <a:blip r:embed="rId7"/>
          <a:stretch>
            <a:fillRect/>
          </a:stretch>
        </p:blipFill>
        <p:spPr>
          <a:xfrm>
            <a:off x="7987386" y="4868866"/>
            <a:ext cx="3640170" cy="1565273"/>
          </a:xfrm>
          <a:prstGeom prst="rect">
            <a:avLst/>
          </a:prstGeom>
        </p:spPr>
      </p:pic>
      <p:pic>
        <p:nvPicPr>
          <p:cNvPr id="10" name="図 9">
            <a:extLst>
              <a:ext uri="{FF2B5EF4-FFF2-40B4-BE49-F238E27FC236}">
                <a16:creationId xmlns:a16="http://schemas.microsoft.com/office/drawing/2014/main" id="{A31C0ED9-95C3-49F9-A673-AA0FC6035920}"/>
              </a:ext>
            </a:extLst>
          </p:cNvPr>
          <p:cNvPicPr>
            <a:picLocks noChangeAspect="1"/>
          </p:cNvPicPr>
          <p:nvPr/>
        </p:nvPicPr>
        <p:blipFill>
          <a:blip r:embed="rId8"/>
          <a:stretch>
            <a:fillRect/>
          </a:stretch>
        </p:blipFill>
        <p:spPr>
          <a:xfrm>
            <a:off x="4572001" y="1690688"/>
            <a:ext cx="3048000" cy="1714500"/>
          </a:xfrm>
          <a:prstGeom prst="rect">
            <a:avLst/>
          </a:prstGeom>
        </p:spPr>
      </p:pic>
    </p:spTree>
    <p:extLst>
      <p:ext uri="{BB962C8B-B14F-4D97-AF65-F5344CB8AC3E}">
        <p14:creationId xmlns:p14="http://schemas.microsoft.com/office/powerpoint/2010/main" val="261136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064E629-0ED9-42D3-A393-C560F47790C7}"/>
              </a:ext>
            </a:extLst>
          </p:cNvPr>
          <p:cNvPicPr>
            <a:picLocks noChangeAspect="1"/>
          </p:cNvPicPr>
          <p:nvPr/>
        </p:nvPicPr>
        <p:blipFill>
          <a:blip r:embed="rId2"/>
          <a:stretch>
            <a:fillRect/>
          </a:stretch>
        </p:blipFill>
        <p:spPr>
          <a:xfrm>
            <a:off x="733757" y="1508125"/>
            <a:ext cx="3663286" cy="2768599"/>
          </a:xfrm>
          <a:prstGeom prst="rect">
            <a:avLst/>
          </a:prstGeom>
        </p:spPr>
      </p:pic>
      <p:sp>
        <p:nvSpPr>
          <p:cNvPr id="2" name="タイトル 1">
            <a:extLst>
              <a:ext uri="{FF2B5EF4-FFF2-40B4-BE49-F238E27FC236}">
                <a16:creationId xmlns:a16="http://schemas.microsoft.com/office/drawing/2014/main" id="{CB7A6A15-1888-4B7A-9B3D-DDFEC56C1EA0}"/>
              </a:ext>
            </a:extLst>
          </p:cNvPr>
          <p:cNvSpPr>
            <a:spLocks noGrp="1"/>
          </p:cNvSpPr>
          <p:nvPr>
            <p:ph type="title"/>
          </p:nvPr>
        </p:nvSpPr>
        <p:spPr/>
        <p:txBody>
          <a:bodyPr/>
          <a:lstStyle/>
          <a:p>
            <a:r>
              <a:rPr kumimoji="1" lang="en-US" altLang="ja-JP" dirty="0"/>
              <a:t>QR</a:t>
            </a:r>
            <a:r>
              <a:rPr kumimoji="1" lang="ja-JP" altLang="en-US" dirty="0"/>
              <a:t>コード</a:t>
            </a:r>
          </a:p>
        </p:txBody>
      </p:sp>
      <p:pic>
        <p:nvPicPr>
          <p:cNvPr id="3" name="図 2">
            <a:extLst>
              <a:ext uri="{FF2B5EF4-FFF2-40B4-BE49-F238E27FC236}">
                <a16:creationId xmlns:a16="http://schemas.microsoft.com/office/drawing/2014/main" id="{3C4EDF6F-884A-4DDE-B445-2BBAF93B939A}"/>
              </a:ext>
            </a:extLst>
          </p:cNvPr>
          <p:cNvPicPr>
            <a:picLocks noChangeAspect="1"/>
          </p:cNvPicPr>
          <p:nvPr/>
        </p:nvPicPr>
        <p:blipFill>
          <a:blip r:embed="rId3"/>
          <a:stretch>
            <a:fillRect/>
          </a:stretch>
        </p:blipFill>
        <p:spPr>
          <a:xfrm>
            <a:off x="1270461" y="5349875"/>
            <a:ext cx="1143000" cy="1143000"/>
          </a:xfrm>
          <a:prstGeom prst="rect">
            <a:avLst/>
          </a:prstGeom>
        </p:spPr>
      </p:pic>
      <p:pic>
        <p:nvPicPr>
          <p:cNvPr id="4" name="図 3">
            <a:extLst>
              <a:ext uri="{FF2B5EF4-FFF2-40B4-BE49-F238E27FC236}">
                <a16:creationId xmlns:a16="http://schemas.microsoft.com/office/drawing/2014/main" id="{DF9095D3-8E46-4FCA-B3C6-68A6C07DE28F}"/>
              </a:ext>
            </a:extLst>
          </p:cNvPr>
          <p:cNvPicPr>
            <a:picLocks noChangeAspect="1"/>
          </p:cNvPicPr>
          <p:nvPr/>
        </p:nvPicPr>
        <p:blipFill>
          <a:blip r:embed="rId4"/>
          <a:stretch>
            <a:fillRect/>
          </a:stretch>
        </p:blipFill>
        <p:spPr>
          <a:xfrm>
            <a:off x="2413461" y="4509293"/>
            <a:ext cx="1983582" cy="1983582"/>
          </a:xfrm>
          <a:prstGeom prst="rect">
            <a:avLst/>
          </a:prstGeom>
        </p:spPr>
      </p:pic>
      <p:pic>
        <p:nvPicPr>
          <p:cNvPr id="5" name="図 4">
            <a:extLst>
              <a:ext uri="{FF2B5EF4-FFF2-40B4-BE49-F238E27FC236}">
                <a16:creationId xmlns:a16="http://schemas.microsoft.com/office/drawing/2014/main" id="{46519F4A-228B-4729-819D-1319CABE5160}"/>
              </a:ext>
            </a:extLst>
          </p:cNvPr>
          <p:cNvPicPr>
            <a:picLocks noChangeAspect="1"/>
          </p:cNvPicPr>
          <p:nvPr/>
        </p:nvPicPr>
        <p:blipFill>
          <a:blip r:embed="rId5"/>
          <a:stretch>
            <a:fillRect/>
          </a:stretch>
        </p:blipFill>
        <p:spPr>
          <a:xfrm>
            <a:off x="4192652" y="3584575"/>
            <a:ext cx="2908300" cy="2908300"/>
          </a:xfrm>
          <a:prstGeom prst="rect">
            <a:avLst/>
          </a:prstGeom>
        </p:spPr>
      </p:pic>
      <p:pic>
        <p:nvPicPr>
          <p:cNvPr id="6" name="図 5">
            <a:extLst>
              <a:ext uri="{FF2B5EF4-FFF2-40B4-BE49-F238E27FC236}">
                <a16:creationId xmlns:a16="http://schemas.microsoft.com/office/drawing/2014/main" id="{AD069CE8-F464-4A4E-8AA2-682B190E81B5}"/>
              </a:ext>
            </a:extLst>
          </p:cNvPr>
          <p:cNvPicPr>
            <a:picLocks noChangeAspect="1"/>
          </p:cNvPicPr>
          <p:nvPr/>
        </p:nvPicPr>
        <p:blipFill>
          <a:blip r:embed="rId6"/>
          <a:stretch>
            <a:fillRect/>
          </a:stretch>
        </p:blipFill>
        <p:spPr>
          <a:xfrm>
            <a:off x="7015163" y="2382838"/>
            <a:ext cx="4110037" cy="4110037"/>
          </a:xfrm>
          <a:prstGeom prst="rect">
            <a:avLst/>
          </a:prstGeom>
        </p:spPr>
      </p:pic>
    </p:spTree>
    <p:extLst>
      <p:ext uri="{BB962C8B-B14F-4D97-AF65-F5344CB8AC3E}">
        <p14:creationId xmlns:p14="http://schemas.microsoft.com/office/powerpoint/2010/main" val="2079626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27C7D-B63E-482B-A986-67BFA65CD07D}"/>
              </a:ext>
            </a:extLst>
          </p:cNvPr>
          <p:cNvSpPr>
            <a:spLocks noGrp="1"/>
          </p:cNvSpPr>
          <p:nvPr>
            <p:ph type="title"/>
          </p:nvPr>
        </p:nvSpPr>
        <p:spPr/>
        <p:txBody>
          <a:bodyPr/>
          <a:lstStyle/>
          <a:p>
            <a:r>
              <a:rPr kumimoji="1" lang="ja-JP" altLang="en-US" dirty="0"/>
              <a:t>暗号</a:t>
            </a:r>
          </a:p>
        </p:txBody>
      </p:sp>
      <p:pic>
        <p:nvPicPr>
          <p:cNvPr id="4" name="図 3">
            <a:extLst>
              <a:ext uri="{FF2B5EF4-FFF2-40B4-BE49-F238E27FC236}">
                <a16:creationId xmlns:a16="http://schemas.microsoft.com/office/drawing/2014/main" id="{9A22872A-0460-4A66-9C8F-D192F9A2322E}"/>
              </a:ext>
            </a:extLst>
          </p:cNvPr>
          <p:cNvPicPr>
            <a:picLocks noChangeAspect="1"/>
          </p:cNvPicPr>
          <p:nvPr/>
        </p:nvPicPr>
        <p:blipFill>
          <a:blip r:embed="rId2"/>
          <a:stretch>
            <a:fillRect/>
          </a:stretch>
        </p:blipFill>
        <p:spPr>
          <a:xfrm>
            <a:off x="406400" y="2324099"/>
            <a:ext cx="4371977" cy="4371977"/>
          </a:xfrm>
          <a:prstGeom prst="rect">
            <a:avLst/>
          </a:prstGeom>
        </p:spPr>
      </p:pic>
      <p:pic>
        <p:nvPicPr>
          <p:cNvPr id="5" name="図 4">
            <a:extLst>
              <a:ext uri="{FF2B5EF4-FFF2-40B4-BE49-F238E27FC236}">
                <a16:creationId xmlns:a16="http://schemas.microsoft.com/office/drawing/2014/main" id="{D4C26D2C-537A-404F-BB96-9DF96258A6D2}"/>
              </a:ext>
            </a:extLst>
          </p:cNvPr>
          <p:cNvPicPr>
            <a:picLocks noChangeAspect="1"/>
          </p:cNvPicPr>
          <p:nvPr/>
        </p:nvPicPr>
        <p:blipFill>
          <a:blip r:embed="rId3"/>
          <a:stretch>
            <a:fillRect/>
          </a:stretch>
        </p:blipFill>
        <p:spPr>
          <a:xfrm>
            <a:off x="4817530" y="3429000"/>
            <a:ext cx="2371725" cy="2867025"/>
          </a:xfrm>
          <a:prstGeom prst="rect">
            <a:avLst/>
          </a:prstGeom>
        </p:spPr>
      </p:pic>
      <p:pic>
        <p:nvPicPr>
          <p:cNvPr id="6" name="図 5">
            <a:extLst>
              <a:ext uri="{FF2B5EF4-FFF2-40B4-BE49-F238E27FC236}">
                <a16:creationId xmlns:a16="http://schemas.microsoft.com/office/drawing/2014/main" id="{D6CCE2BF-D25E-4C3A-9F2E-4B16A0855945}"/>
              </a:ext>
            </a:extLst>
          </p:cNvPr>
          <p:cNvPicPr>
            <a:picLocks noChangeAspect="1"/>
          </p:cNvPicPr>
          <p:nvPr/>
        </p:nvPicPr>
        <p:blipFill>
          <a:blip r:embed="rId4"/>
          <a:stretch>
            <a:fillRect/>
          </a:stretch>
        </p:blipFill>
        <p:spPr>
          <a:xfrm>
            <a:off x="7340593" y="412750"/>
            <a:ext cx="4690533" cy="3517900"/>
          </a:xfrm>
          <a:prstGeom prst="rect">
            <a:avLst/>
          </a:prstGeom>
        </p:spPr>
      </p:pic>
      <p:pic>
        <p:nvPicPr>
          <p:cNvPr id="3" name="図 2">
            <a:extLst>
              <a:ext uri="{FF2B5EF4-FFF2-40B4-BE49-F238E27FC236}">
                <a16:creationId xmlns:a16="http://schemas.microsoft.com/office/drawing/2014/main" id="{97E6AB61-1C6C-46D5-A86E-FAF1733414E8}"/>
              </a:ext>
            </a:extLst>
          </p:cNvPr>
          <p:cNvPicPr>
            <a:picLocks noChangeAspect="1"/>
          </p:cNvPicPr>
          <p:nvPr/>
        </p:nvPicPr>
        <p:blipFill>
          <a:blip r:embed="rId5"/>
          <a:stretch>
            <a:fillRect/>
          </a:stretch>
        </p:blipFill>
        <p:spPr>
          <a:xfrm>
            <a:off x="2903005" y="369888"/>
            <a:ext cx="4286250" cy="2409825"/>
          </a:xfrm>
          <a:prstGeom prst="rect">
            <a:avLst/>
          </a:prstGeom>
        </p:spPr>
      </p:pic>
      <p:pic>
        <p:nvPicPr>
          <p:cNvPr id="7" name="図 6">
            <a:extLst>
              <a:ext uri="{FF2B5EF4-FFF2-40B4-BE49-F238E27FC236}">
                <a16:creationId xmlns:a16="http://schemas.microsoft.com/office/drawing/2014/main" id="{08D8E7E5-4FFC-41FA-A03A-3CA8AFEDC29C}"/>
              </a:ext>
            </a:extLst>
          </p:cNvPr>
          <p:cNvPicPr>
            <a:picLocks noChangeAspect="1"/>
          </p:cNvPicPr>
          <p:nvPr/>
        </p:nvPicPr>
        <p:blipFill>
          <a:blip r:embed="rId6"/>
          <a:stretch>
            <a:fillRect/>
          </a:stretch>
        </p:blipFill>
        <p:spPr>
          <a:xfrm>
            <a:off x="7340593" y="4152900"/>
            <a:ext cx="2857500" cy="2143125"/>
          </a:xfrm>
          <a:prstGeom prst="rect">
            <a:avLst/>
          </a:prstGeom>
        </p:spPr>
      </p:pic>
    </p:spTree>
    <p:extLst>
      <p:ext uri="{BB962C8B-B14F-4D97-AF65-F5344CB8AC3E}">
        <p14:creationId xmlns:p14="http://schemas.microsoft.com/office/powerpoint/2010/main" val="387305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1CBA98-2A74-48DB-B180-72FC62E04A29}"/>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25202D3F-B6E3-437C-AAA5-E4780607BC00}"/>
              </a:ext>
            </a:extLst>
          </p:cNvPr>
          <p:cNvSpPr>
            <a:spLocks noGrp="1"/>
          </p:cNvSpPr>
          <p:nvPr>
            <p:ph idx="1"/>
          </p:nvPr>
        </p:nvSpPr>
        <p:spPr/>
        <p:txBody>
          <a:bodyPr/>
          <a:lstStyle/>
          <a:p>
            <a:r>
              <a:rPr kumimoji="1" lang="ja-JP" altLang="en-US" dirty="0"/>
              <a:t>流れは情報を移流と伝搬で伝える</a:t>
            </a:r>
            <a:endParaRPr kumimoji="1" lang="en-US" altLang="ja-JP" dirty="0"/>
          </a:p>
          <a:p>
            <a:endParaRPr lang="en-US" altLang="ja-JP" dirty="0"/>
          </a:p>
          <a:p>
            <a:r>
              <a:rPr kumimoji="1" lang="ja-JP" altLang="en-US" dirty="0"/>
              <a:t>初期値や境界条件が異なると思いもよらない形ができる</a:t>
            </a:r>
            <a:endParaRPr kumimoji="1" lang="en-US" altLang="ja-JP" dirty="0"/>
          </a:p>
          <a:p>
            <a:endParaRPr lang="en-US" altLang="ja-JP" dirty="0"/>
          </a:p>
          <a:p>
            <a:r>
              <a:rPr kumimoji="1" lang="ja-JP" altLang="en-US" dirty="0"/>
              <a:t>パターンは何を意味するのか？</a:t>
            </a:r>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2149294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75641-84DA-4E9A-B690-82CDD3076EB4}"/>
              </a:ext>
            </a:extLst>
          </p:cNvPr>
          <p:cNvSpPr>
            <a:spLocks noGrp="1"/>
          </p:cNvSpPr>
          <p:nvPr>
            <p:ph type="title"/>
          </p:nvPr>
        </p:nvSpPr>
        <p:spPr/>
        <p:txBody>
          <a:bodyPr/>
          <a:lstStyle/>
          <a:p>
            <a:r>
              <a:rPr lang="ja-JP" altLang="en-US" dirty="0"/>
              <a:t>情報  </a:t>
            </a:r>
            <a:r>
              <a:rPr lang="en-US" altLang="ja-JP" sz="3200" dirty="0"/>
              <a:t>[</a:t>
            </a:r>
            <a:r>
              <a:rPr lang="ja-JP" altLang="en-US" sz="3200" dirty="0"/>
              <a:t>伝えられる内容</a:t>
            </a:r>
            <a:r>
              <a:rPr lang="en-US" altLang="ja-JP" sz="3200" dirty="0"/>
              <a:t>]</a:t>
            </a:r>
            <a:endParaRPr kumimoji="1" lang="ja-JP" altLang="en-US" sz="3200" dirty="0"/>
          </a:p>
        </p:txBody>
      </p:sp>
      <p:sp>
        <p:nvSpPr>
          <p:cNvPr id="3" name="コンテンツ プレースホルダー 2">
            <a:extLst>
              <a:ext uri="{FF2B5EF4-FFF2-40B4-BE49-F238E27FC236}">
                <a16:creationId xmlns:a16="http://schemas.microsoft.com/office/drawing/2014/main" id="{BB229E77-D5A5-4470-B223-40581B90F712}"/>
              </a:ext>
            </a:extLst>
          </p:cNvPr>
          <p:cNvSpPr>
            <a:spLocks noGrp="1"/>
          </p:cNvSpPr>
          <p:nvPr>
            <p:ph idx="1"/>
          </p:nvPr>
        </p:nvSpPr>
        <p:spPr>
          <a:xfrm>
            <a:off x="970280" y="1690688"/>
            <a:ext cx="10515600" cy="4351338"/>
          </a:xfrm>
        </p:spPr>
        <p:txBody>
          <a:bodyPr>
            <a:normAutofit/>
          </a:bodyPr>
          <a:lstStyle/>
          <a:p>
            <a:r>
              <a:rPr lang="en-US" altLang="ja-JP" dirty="0"/>
              <a:t>Intelligence</a:t>
            </a:r>
          </a:p>
          <a:p>
            <a:pPr marL="457200" lvl="1" indent="0">
              <a:buNone/>
            </a:pPr>
            <a:r>
              <a:rPr lang="ja-JP" altLang="en-US" dirty="0"/>
              <a:t>収集される事柄</a:t>
            </a:r>
            <a:endParaRPr lang="en-US" altLang="ja-JP" dirty="0"/>
          </a:p>
          <a:p>
            <a:r>
              <a:rPr lang="en-US" altLang="ja-JP" dirty="0"/>
              <a:t>Information</a:t>
            </a:r>
          </a:p>
          <a:p>
            <a:pPr marL="457200" lvl="1" indent="0">
              <a:buNone/>
            </a:pPr>
            <a:r>
              <a:rPr lang="ja-JP" altLang="en-US" dirty="0"/>
              <a:t>発信される事柄</a:t>
            </a:r>
            <a:endParaRPr lang="en-US" altLang="ja-JP" dirty="0"/>
          </a:p>
          <a:p>
            <a:r>
              <a:rPr kumimoji="1" lang="en-US" altLang="ja-JP" dirty="0"/>
              <a:t>Data</a:t>
            </a:r>
          </a:p>
          <a:p>
            <a:pPr marL="457200" lvl="1" indent="0">
              <a:buNone/>
            </a:pPr>
            <a:r>
              <a:rPr lang="ja-JP" altLang="en-US" dirty="0"/>
              <a:t>蓄積される事柄</a:t>
            </a:r>
            <a:endParaRPr lang="en-US" altLang="ja-JP" dirty="0"/>
          </a:p>
          <a:p>
            <a:r>
              <a:rPr lang="en-US" altLang="ja-JP" dirty="0"/>
              <a:t>Cyber-space</a:t>
            </a:r>
          </a:p>
          <a:p>
            <a:pPr marL="457200" lvl="1" indent="0">
              <a:buNone/>
            </a:pPr>
            <a:r>
              <a:rPr lang="en-US" altLang="ja-JP" dirty="0" err="1"/>
              <a:t>cybernetics+space</a:t>
            </a:r>
            <a:r>
              <a:rPr lang="en-US" altLang="ja-JP" dirty="0"/>
              <a:t>: </a:t>
            </a:r>
            <a:r>
              <a:rPr lang="ja-JP" altLang="en-US" dirty="0"/>
              <a:t>電脳空間、サイバー空間</a:t>
            </a:r>
            <a:endParaRPr kumimoji="1" lang="en-US" altLang="ja-JP" dirty="0"/>
          </a:p>
        </p:txBody>
      </p:sp>
      <p:pic>
        <p:nvPicPr>
          <p:cNvPr id="4" name="図 3">
            <a:extLst>
              <a:ext uri="{FF2B5EF4-FFF2-40B4-BE49-F238E27FC236}">
                <a16:creationId xmlns:a16="http://schemas.microsoft.com/office/drawing/2014/main" id="{84DB41CC-169D-46D6-B940-B1786DDA2A09}"/>
              </a:ext>
            </a:extLst>
          </p:cNvPr>
          <p:cNvPicPr>
            <a:picLocks noChangeAspect="1"/>
          </p:cNvPicPr>
          <p:nvPr/>
        </p:nvPicPr>
        <p:blipFill>
          <a:blip r:embed="rId2"/>
          <a:stretch>
            <a:fillRect/>
          </a:stretch>
        </p:blipFill>
        <p:spPr>
          <a:xfrm>
            <a:off x="6827607" y="1690688"/>
            <a:ext cx="4526193" cy="2545080"/>
          </a:xfrm>
          <a:prstGeom prst="rect">
            <a:avLst/>
          </a:prstGeom>
        </p:spPr>
      </p:pic>
    </p:spTree>
    <p:extLst>
      <p:ext uri="{BB962C8B-B14F-4D97-AF65-F5344CB8AC3E}">
        <p14:creationId xmlns:p14="http://schemas.microsoft.com/office/powerpoint/2010/main" val="175770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2B21F5-A2A6-4E89-B55A-75FDF7545CC0}"/>
              </a:ext>
            </a:extLst>
          </p:cNvPr>
          <p:cNvSpPr>
            <a:spLocks noGrp="1"/>
          </p:cNvSpPr>
          <p:nvPr>
            <p:ph type="title"/>
          </p:nvPr>
        </p:nvSpPr>
        <p:spPr/>
        <p:txBody>
          <a:bodyPr/>
          <a:lstStyle/>
          <a:p>
            <a:r>
              <a:rPr kumimoji="1" lang="ja-JP" altLang="en-US" dirty="0"/>
              <a:t>情報</a:t>
            </a:r>
          </a:p>
        </p:txBody>
      </p:sp>
      <p:sp>
        <p:nvSpPr>
          <p:cNvPr id="3" name="コンテンツ プレースホルダー 2">
            <a:extLst>
              <a:ext uri="{FF2B5EF4-FFF2-40B4-BE49-F238E27FC236}">
                <a16:creationId xmlns:a16="http://schemas.microsoft.com/office/drawing/2014/main" id="{FAB7301F-201E-474A-A8C3-3CF3A6DD47E4}"/>
              </a:ext>
            </a:extLst>
          </p:cNvPr>
          <p:cNvSpPr>
            <a:spLocks noGrp="1"/>
          </p:cNvSpPr>
          <p:nvPr>
            <p:ph idx="1"/>
          </p:nvPr>
        </p:nvSpPr>
        <p:spPr/>
        <p:txBody>
          <a:bodyPr>
            <a:normAutofit fontScale="92500" lnSpcReduction="20000"/>
          </a:bodyPr>
          <a:lstStyle/>
          <a:p>
            <a:r>
              <a:rPr lang="ja-JP" altLang="en-US" dirty="0"/>
              <a:t>ある物事の内容や事情についての知らせ。インフォメーション。</a:t>
            </a:r>
            <a:endParaRPr lang="en-US" altLang="ja-JP" sz="2400" dirty="0"/>
          </a:p>
          <a:p>
            <a:pPr marL="0" indent="0">
              <a:buNone/>
            </a:pPr>
            <a:r>
              <a:rPr lang="ja-JP" altLang="en-US" sz="1500" dirty="0"/>
              <a:t>「事件についての</a:t>
            </a:r>
            <a:r>
              <a:rPr lang="en-US" altLang="ja-JP" sz="1500" dirty="0"/>
              <a:t>—</a:t>
            </a:r>
            <a:r>
              <a:rPr lang="ja-JP" altLang="en-US" sz="1500" dirty="0"/>
              <a:t>を得る」「</a:t>
            </a:r>
            <a:r>
              <a:rPr lang="en-US" altLang="ja-JP" sz="1500" dirty="0"/>
              <a:t>—</a:t>
            </a:r>
            <a:r>
              <a:rPr lang="ja-JP" altLang="en-US" sz="1500" dirty="0"/>
              <a:t>を流す」「</a:t>
            </a:r>
            <a:r>
              <a:rPr lang="en-US" altLang="ja-JP" sz="1500" dirty="0"/>
              <a:t>—</a:t>
            </a:r>
            <a:r>
              <a:rPr lang="ja-JP" altLang="en-US" sz="1500" dirty="0"/>
              <a:t>を交換する」「</a:t>
            </a:r>
            <a:r>
              <a:rPr lang="en-US" altLang="ja-JP" sz="1500" dirty="0"/>
              <a:t>—</a:t>
            </a:r>
            <a:r>
              <a:rPr lang="ja-JP" altLang="en-US" sz="1500" dirty="0"/>
              <a:t>がもれる」「極秘</a:t>
            </a:r>
            <a:r>
              <a:rPr lang="en-US" altLang="ja-JP" sz="1500" dirty="0"/>
              <a:t>—</a:t>
            </a:r>
            <a:r>
              <a:rPr lang="ja-JP" altLang="en-US" sz="1500" dirty="0"/>
              <a:t>」</a:t>
            </a:r>
          </a:p>
          <a:p>
            <a:endParaRPr lang="ja-JP" altLang="en-US" dirty="0"/>
          </a:p>
          <a:p>
            <a:r>
              <a:rPr lang="ja-JP" altLang="en-US" dirty="0"/>
              <a:t>文字・数字などの記号やシンボルの媒体によって伝達され、受け手に状況に対する知識や適切な判断を生じさせるもの。</a:t>
            </a:r>
            <a:endParaRPr lang="en-US" altLang="ja-JP" dirty="0"/>
          </a:p>
          <a:p>
            <a:pPr marL="457200" lvl="1" indent="0">
              <a:buNone/>
            </a:pPr>
            <a:r>
              <a:rPr lang="ja-JP" altLang="en-US" sz="1700" dirty="0"/>
              <a:t>「</a:t>
            </a:r>
            <a:r>
              <a:rPr lang="en-US" altLang="ja-JP" sz="1700" dirty="0"/>
              <a:t>—</a:t>
            </a:r>
            <a:r>
              <a:rPr lang="ja-JP" altLang="en-US" sz="1700" dirty="0"/>
              <a:t>時代」</a:t>
            </a:r>
          </a:p>
          <a:p>
            <a:endParaRPr lang="ja-JP" altLang="en-US" dirty="0"/>
          </a:p>
          <a:p>
            <a:r>
              <a:rPr lang="ja-JP" altLang="en-US" dirty="0">
                <a:solidFill>
                  <a:srgbClr val="0070C0"/>
                </a:solidFill>
              </a:rPr>
              <a:t>生体系が働くための指令や信号。神経系の神経情報、内分泌系のホルモン情報、遺伝情報など。</a:t>
            </a:r>
          </a:p>
          <a:p>
            <a:endParaRPr lang="ja-JP" altLang="en-US" dirty="0"/>
          </a:p>
          <a:p>
            <a:r>
              <a:rPr lang="ja-JP" altLang="en-US" dirty="0"/>
              <a:t>中等教育の教科の一。情報技術（</a:t>
            </a:r>
            <a:r>
              <a:rPr lang="en-US" altLang="ja-JP" dirty="0"/>
              <a:t>IT</a:t>
            </a:r>
            <a:r>
              <a:rPr lang="ja-JP" altLang="en-US" dirty="0"/>
              <a:t>）や情報化社会のモラルなどを身につけることを目標とする。情報科。</a:t>
            </a:r>
            <a:endParaRPr kumimoji="1" lang="ja-JP" altLang="en-US" dirty="0"/>
          </a:p>
        </p:txBody>
      </p:sp>
      <p:pic>
        <p:nvPicPr>
          <p:cNvPr id="4" name="図 3">
            <a:extLst>
              <a:ext uri="{FF2B5EF4-FFF2-40B4-BE49-F238E27FC236}">
                <a16:creationId xmlns:a16="http://schemas.microsoft.com/office/drawing/2014/main" id="{3599AE18-6A48-44B7-B642-18E44D1D8414}"/>
              </a:ext>
            </a:extLst>
          </p:cNvPr>
          <p:cNvPicPr>
            <a:picLocks noChangeAspect="1"/>
          </p:cNvPicPr>
          <p:nvPr/>
        </p:nvPicPr>
        <p:blipFill>
          <a:blip r:embed="rId2"/>
          <a:stretch>
            <a:fillRect/>
          </a:stretch>
        </p:blipFill>
        <p:spPr>
          <a:xfrm>
            <a:off x="9794240" y="470799"/>
            <a:ext cx="1671320" cy="1114213"/>
          </a:xfrm>
          <a:prstGeom prst="rect">
            <a:avLst/>
          </a:prstGeom>
        </p:spPr>
      </p:pic>
    </p:spTree>
    <p:extLst>
      <p:ext uri="{BB962C8B-B14F-4D97-AF65-F5344CB8AC3E}">
        <p14:creationId xmlns:p14="http://schemas.microsoft.com/office/powerpoint/2010/main" val="3721131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77069-8A2B-4392-AFA0-9B6C7D64D486}"/>
              </a:ext>
            </a:extLst>
          </p:cNvPr>
          <p:cNvSpPr>
            <a:spLocks noGrp="1"/>
          </p:cNvSpPr>
          <p:nvPr>
            <p:ph type="title"/>
          </p:nvPr>
        </p:nvSpPr>
        <p:spPr/>
        <p:txBody>
          <a:bodyPr/>
          <a:lstStyle/>
          <a:p>
            <a:r>
              <a:rPr kumimoji="1" lang="ja-JP" altLang="en-US" dirty="0"/>
              <a:t>分岐</a:t>
            </a:r>
          </a:p>
        </p:txBody>
      </p:sp>
      <p:pic>
        <p:nvPicPr>
          <p:cNvPr id="5" name="図 4">
            <a:extLst>
              <a:ext uri="{FF2B5EF4-FFF2-40B4-BE49-F238E27FC236}">
                <a16:creationId xmlns:a16="http://schemas.microsoft.com/office/drawing/2014/main" id="{A58CE3F2-DAF6-4D7D-9DC5-EB876C444B96}"/>
              </a:ext>
            </a:extLst>
          </p:cNvPr>
          <p:cNvPicPr>
            <a:picLocks noChangeAspect="1"/>
          </p:cNvPicPr>
          <p:nvPr/>
        </p:nvPicPr>
        <p:blipFill>
          <a:blip r:embed="rId2"/>
          <a:stretch>
            <a:fillRect/>
          </a:stretch>
        </p:blipFill>
        <p:spPr>
          <a:xfrm>
            <a:off x="3776827" y="1955417"/>
            <a:ext cx="3350603" cy="2216982"/>
          </a:xfrm>
          <a:prstGeom prst="rect">
            <a:avLst/>
          </a:prstGeom>
        </p:spPr>
      </p:pic>
      <p:pic>
        <p:nvPicPr>
          <p:cNvPr id="6" name="図 5">
            <a:extLst>
              <a:ext uri="{FF2B5EF4-FFF2-40B4-BE49-F238E27FC236}">
                <a16:creationId xmlns:a16="http://schemas.microsoft.com/office/drawing/2014/main" id="{64E922F9-CECA-49FA-B360-10633B6CBFFA}"/>
              </a:ext>
            </a:extLst>
          </p:cNvPr>
          <p:cNvPicPr>
            <a:picLocks noChangeAspect="1"/>
          </p:cNvPicPr>
          <p:nvPr/>
        </p:nvPicPr>
        <p:blipFill>
          <a:blip r:embed="rId3"/>
          <a:stretch>
            <a:fillRect/>
          </a:stretch>
        </p:blipFill>
        <p:spPr>
          <a:xfrm rot="5400000">
            <a:off x="6096698" y="3181111"/>
            <a:ext cx="4180396" cy="1729012"/>
          </a:xfrm>
          <a:prstGeom prst="rect">
            <a:avLst/>
          </a:prstGeom>
        </p:spPr>
      </p:pic>
      <p:pic>
        <p:nvPicPr>
          <p:cNvPr id="7" name="図 6">
            <a:extLst>
              <a:ext uri="{FF2B5EF4-FFF2-40B4-BE49-F238E27FC236}">
                <a16:creationId xmlns:a16="http://schemas.microsoft.com/office/drawing/2014/main" id="{1A631375-4283-4667-AAAF-555CD93373A4}"/>
              </a:ext>
            </a:extLst>
          </p:cNvPr>
          <p:cNvPicPr>
            <a:picLocks noChangeAspect="1"/>
          </p:cNvPicPr>
          <p:nvPr/>
        </p:nvPicPr>
        <p:blipFill>
          <a:blip r:embed="rId4"/>
          <a:stretch>
            <a:fillRect/>
          </a:stretch>
        </p:blipFill>
        <p:spPr>
          <a:xfrm>
            <a:off x="9246363" y="1955420"/>
            <a:ext cx="2166171" cy="4142803"/>
          </a:xfrm>
          <a:prstGeom prst="rect">
            <a:avLst/>
          </a:prstGeom>
        </p:spPr>
      </p:pic>
      <p:pic>
        <p:nvPicPr>
          <p:cNvPr id="8" name="図 7">
            <a:extLst>
              <a:ext uri="{FF2B5EF4-FFF2-40B4-BE49-F238E27FC236}">
                <a16:creationId xmlns:a16="http://schemas.microsoft.com/office/drawing/2014/main" id="{DB3445C4-8647-4EC7-954B-1199DEFEE6BD}"/>
              </a:ext>
            </a:extLst>
          </p:cNvPr>
          <p:cNvPicPr>
            <a:picLocks noChangeAspect="1"/>
          </p:cNvPicPr>
          <p:nvPr/>
        </p:nvPicPr>
        <p:blipFill>
          <a:blip r:embed="rId5"/>
          <a:stretch>
            <a:fillRect/>
          </a:stretch>
        </p:blipFill>
        <p:spPr>
          <a:xfrm>
            <a:off x="3755106" y="4380937"/>
            <a:ext cx="3350602" cy="1754878"/>
          </a:xfrm>
          <a:prstGeom prst="rect">
            <a:avLst/>
          </a:prstGeom>
        </p:spPr>
      </p:pic>
      <p:pic>
        <p:nvPicPr>
          <p:cNvPr id="9" name="図 8">
            <a:extLst>
              <a:ext uri="{FF2B5EF4-FFF2-40B4-BE49-F238E27FC236}">
                <a16:creationId xmlns:a16="http://schemas.microsoft.com/office/drawing/2014/main" id="{501675D0-B6E6-4F77-AFED-E474EABE0CA9}"/>
              </a:ext>
            </a:extLst>
          </p:cNvPr>
          <p:cNvPicPr>
            <a:picLocks noChangeAspect="1"/>
          </p:cNvPicPr>
          <p:nvPr/>
        </p:nvPicPr>
        <p:blipFill>
          <a:blip r:embed="rId6"/>
          <a:stretch>
            <a:fillRect/>
          </a:stretch>
        </p:blipFill>
        <p:spPr>
          <a:xfrm rot="5400000">
            <a:off x="141467" y="2652151"/>
            <a:ext cx="4180397" cy="2786931"/>
          </a:xfrm>
          <a:prstGeom prst="rect">
            <a:avLst/>
          </a:prstGeom>
        </p:spPr>
      </p:pic>
    </p:spTree>
    <p:extLst>
      <p:ext uri="{BB962C8B-B14F-4D97-AF65-F5344CB8AC3E}">
        <p14:creationId xmlns:p14="http://schemas.microsoft.com/office/powerpoint/2010/main" val="362708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407CC5-C804-4043-8DBD-081A5FEC4903}"/>
              </a:ext>
            </a:extLst>
          </p:cNvPr>
          <p:cNvSpPr>
            <a:spLocks noGrp="1"/>
          </p:cNvSpPr>
          <p:nvPr>
            <p:ph type="title"/>
          </p:nvPr>
        </p:nvSpPr>
        <p:spPr/>
        <p:txBody>
          <a:bodyPr/>
          <a:lstStyle/>
          <a:p>
            <a:r>
              <a:rPr kumimoji="1" lang="ja-JP" altLang="en-US" dirty="0"/>
              <a:t>自然の形</a:t>
            </a:r>
          </a:p>
        </p:txBody>
      </p:sp>
      <p:pic>
        <p:nvPicPr>
          <p:cNvPr id="4" name="コンテンツ プレースホルダー 3">
            <a:extLst>
              <a:ext uri="{FF2B5EF4-FFF2-40B4-BE49-F238E27FC236}">
                <a16:creationId xmlns:a16="http://schemas.microsoft.com/office/drawing/2014/main" id="{13786AB5-2F54-46A9-9C8C-442DF2724CF2}"/>
              </a:ext>
            </a:extLst>
          </p:cNvPr>
          <p:cNvPicPr>
            <a:picLocks noGrp="1" noChangeAspect="1"/>
          </p:cNvPicPr>
          <p:nvPr>
            <p:ph idx="1"/>
          </p:nvPr>
        </p:nvPicPr>
        <p:blipFill>
          <a:blip r:embed="rId2"/>
          <a:stretch>
            <a:fillRect/>
          </a:stretch>
        </p:blipFill>
        <p:spPr>
          <a:xfrm>
            <a:off x="838200" y="2070099"/>
            <a:ext cx="2935817" cy="2201863"/>
          </a:xfrm>
          <a:prstGeom prst="rect">
            <a:avLst/>
          </a:prstGeom>
        </p:spPr>
      </p:pic>
      <p:pic>
        <p:nvPicPr>
          <p:cNvPr id="5" name="図 4">
            <a:extLst>
              <a:ext uri="{FF2B5EF4-FFF2-40B4-BE49-F238E27FC236}">
                <a16:creationId xmlns:a16="http://schemas.microsoft.com/office/drawing/2014/main" id="{1AB0ED74-954A-464F-BDC6-71309F850F5C}"/>
              </a:ext>
            </a:extLst>
          </p:cNvPr>
          <p:cNvPicPr>
            <a:picLocks noChangeAspect="1"/>
          </p:cNvPicPr>
          <p:nvPr/>
        </p:nvPicPr>
        <p:blipFill>
          <a:blip r:embed="rId3"/>
          <a:stretch>
            <a:fillRect/>
          </a:stretch>
        </p:blipFill>
        <p:spPr>
          <a:xfrm>
            <a:off x="3820583" y="2084385"/>
            <a:ext cx="2921058" cy="2187577"/>
          </a:xfrm>
          <a:prstGeom prst="rect">
            <a:avLst/>
          </a:prstGeom>
        </p:spPr>
      </p:pic>
      <p:pic>
        <p:nvPicPr>
          <p:cNvPr id="8" name="図 7">
            <a:extLst>
              <a:ext uri="{FF2B5EF4-FFF2-40B4-BE49-F238E27FC236}">
                <a16:creationId xmlns:a16="http://schemas.microsoft.com/office/drawing/2014/main" id="{D3393C6C-5625-488C-A79C-617F786BB844}"/>
              </a:ext>
            </a:extLst>
          </p:cNvPr>
          <p:cNvPicPr>
            <a:picLocks noChangeAspect="1"/>
          </p:cNvPicPr>
          <p:nvPr/>
        </p:nvPicPr>
        <p:blipFill>
          <a:blip r:embed="rId4"/>
          <a:stretch>
            <a:fillRect/>
          </a:stretch>
        </p:blipFill>
        <p:spPr>
          <a:xfrm>
            <a:off x="838200" y="4367211"/>
            <a:ext cx="2935817" cy="2201863"/>
          </a:xfrm>
          <a:prstGeom prst="rect">
            <a:avLst/>
          </a:prstGeom>
        </p:spPr>
      </p:pic>
      <p:pic>
        <p:nvPicPr>
          <p:cNvPr id="9" name="図 8">
            <a:extLst>
              <a:ext uri="{FF2B5EF4-FFF2-40B4-BE49-F238E27FC236}">
                <a16:creationId xmlns:a16="http://schemas.microsoft.com/office/drawing/2014/main" id="{8DC39FFB-F16C-449A-B942-2BB71A0C93A5}"/>
              </a:ext>
            </a:extLst>
          </p:cNvPr>
          <p:cNvPicPr>
            <a:picLocks noChangeAspect="1"/>
          </p:cNvPicPr>
          <p:nvPr/>
        </p:nvPicPr>
        <p:blipFill>
          <a:blip r:embed="rId5"/>
          <a:stretch>
            <a:fillRect/>
          </a:stretch>
        </p:blipFill>
        <p:spPr>
          <a:xfrm>
            <a:off x="3820582" y="4367211"/>
            <a:ext cx="2921057" cy="2190793"/>
          </a:xfrm>
          <a:prstGeom prst="rect">
            <a:avLst/>
          </a:prstGeom>
        </p:spPr>
      </p:pic>
      <p:pic>
        <p:nvPicPr>
          <p:cNvPr id="11" name="図 10">
            <a:extLst>
              <a:ext uri="{FF2B5EF4-FFF2-40B4-BE49-F238E27FC236}">
                <a16:creationId xmlns:a16="http://schemas.microsoft.com/office/drawing/2014/main" id="{B4D0716D-5BDE-4753-B6F6-1561BC7FC5E9}"/>
              </a:ext>
            </a:extLst>
          </p:cNvPr>
          <p:cNvPicPr>
            <a:picLocks noChangeAspect="1"/>
          </p:cNvPicPr>
          <p:nvPr/>
        </p:nvPicPr>
        <p:blipFill rotWithShape="1">
          <a:blip r:embed="rId6"/>
          <a:srcRect l="17259" t="17852" r="1054" b="19386"/>
          <a:stretch/>
        </p:blipFill>
        <p:spPr>
          <a:xfrm>
            <a:off x="6853824" y="4367210"/>
            <a:ext cx="5069186" cy="2190793"/>
          </a:xfrm>
          <a:prstGeom prst="rect">
            <a:avLst/>
          </a:prstGeom>
        </p:spPr>
      </p:pic>
      <p:pic>
        <p:nvPicPr>
          <p:cNvPr id="12" name="図 11">
            <a:extLst>
              <a:ext uri="{FF2B5EF4-FFF2-40B4-BE49-F238E27FC236}">
                <a16:creationId xmlns:a16="http://schemas.microsoft.com/office/drawing/2014/main" id="{7D93025E-F899-4292-88F0-9BB33C761F9C}"/>
              </a:ext>
            </a:extLst>
          </p:cNvPr>
          <p:cNvPicPr>
            <a:picLocks noChangeAspect="1"/>
          </p:cNvPicPr>
          <p:nvPr/>
        </p:nvPicPr>
        <p:blipFill>
          <a:blip r:embed="rId7"/>
          <a:stretch>
            <a:fillRect/>
          </a:stretch>
        </p:blipFill>
        <p:spPr>
          <a:xfrm>
            <a:off x="8616153" y="2070099"/>
            <a:ext cx="3306857" cy="2190793"/>
          </a:xfrm>
          <a:prstGeom prst="rect">
            <a:avLst/>
          </a:prstGeom>
        </p:spPr>
      </p:pic>
      <p:pic>
        <p:nvPicPr>
          <p:cNvPr id="13" name="図 12">
            <a:extLst>
              <a:ext uri="{FF2B5EF4-FFF2-40B4-BE49-F238E27FC236}">
                <a16:creationId xmlns:a16="http://schemas.microsoft.com/office/drawing/2014/main" id="{BD772FD8-7822-4112-A6D5-423BBB1ABC99}"/>
              </a:ext>
            </a:extLst>
          </p:cNvPr>
          <p:cNvPicPr>
            <a:picLocks noChangeAspect="1"/>
          </p:cNvPicPr>
          <p:nvPr/>
        </p:nvPicPr>
        <p:blipFill>
          <a:blip r:embed="rId8"/>
          <a:stretch>
            <a:fillRect/>
          </a:stretch>
        </p:blipFill>
        <p:spPr>
          <a:xfrm rot="5400000">
            <a:off x="6576676" y="2353132"/>
            <a:ext cx="2204441" cy="1611079"/>
          </a:xfrm>
          <a:prstGeom prst="rect">
            <a:avLst/>
          </a:prstGeom>
        </p:spPr>
      </p:pic>
    </p:spTree>
    <p:extLst>
      <p:ext uri="{BB962C8B-B14F-4D97-AF65-F5344CB8AC3E}">
        <p14:creationId xmlns:p14="http://schemas.microsoft.com/office/powerpoint/2010/main" val="421023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3BD71B-4FF9-440B-B10C-98C3E6A4DCCA}"/>
              </a:ext>
            </a:extLst>
          </p:cNvPr>
          <p:cNvSpPr>
            <a:spLocks noGrp="1"/>
          </p:cNvSpPr>
          <p:nvPr>
            <p:ph type="title"/>
          </p:nvPr>
        </p:nvSpPr>
        <p:spPr/>
        <p:txBody>
          <a:bodyPr/>
          <a:lstStyle/>
          <a:p>
            <a:r>
              <a:rPr kumimoji="1" lang="ja-JP" altLang="en-US" dirty="0"/>
              <a:t>波のパターン</a:t>
            </a:r>
          </a:p>
        </p:txBody>
      </p:sp>
      <p:pic>
        <p:nvPicPr>
          <p:cNvPr id="4" name="コンテンツ プレースホルダー 3">
            <a:extLst>
              <a:ext uri="{FF2B5EF4-FFF2-40B4-BE49-F238E27FC236}">
                <a16:creationId xmlns:a16="http://schemas.microsoft.com/office/drawing/2014/main" id="{D803125A-E7CB-49A5-A123-63EB85DE53BD}"/>
              </a:ext>
            </a:extLst>
          </p:cNvPr>
          <p:cNvPicPr>
            <a:picLocks noGrp="1" noChangeAspect="1"/>
          </p:cNvPicPr>
          <p:nvPr>
            <p:ph idx="1"/>
          </p:nvPr>
        </p:nvPicPr>
        <p:blipFill>
          <a:blip r:embed="rId2"/>
          <a:stretch>
            <a:fillRect/>
          </a:stretch>
        </p:blipFill>
        <p:spPr>
          <a:xfrm>
            <a:off x="929382" y="1828800"/>
            <a:ext cx="2956025" cy="2210593"/>
          </a:xfrm>
          <a:prstGeom prst="rect">
            <a:avLst/>
          </a:prstGeom>
        </p:spPr>
      </p:pic>
      <p:pic>
        <p:nvPicPr>
          <p:cNvPr id="5" name="図 4">
            <a:extLst>
              <a:ext uri="{FF2B5EF4-FFF2-40B4-BE49-F238E27FC236}">
                <a16:creationId xmlns:a16="http://schemas.microsoft.com/office/drawing/2014/main" id="{CC1EF223-99B0-46CB-8B33-1461BD9481F4}"/>
              </a:ext>
            </a:extLst>
          </p:cNvPr>
          <p:cNvPicPr>
            <a:picLocks noChangeAspect="1"/>
          </p:cNvPicPr>
          <p:nvPr/>
        </p:nvPicPr>
        <p:blipFill>
          <a:blip r:embed="rId3"/>
          <a:stretch>
            <a:fillRect/>
          </a:stretch>
        </p:blipFill>
        <p:spPr>
          <a:xfrm>
            <a:off x="3976589" y="1828800"/>
            <a:ext cx="2210593" cy="2210593"/>
          </a:xfrm>
          <a:prstGeom prst="rect">
            <a:avLst/>
          </a:prstGeom>
        </p:spPr>
      </p:pic>
      <p:pic>
        <p:nvPicPr>
          <p:cNvPr id="6" name="図 5">
            <a:extLst>
              <a:ext uri="{FF2B5EF4-FFF2-40B4-BE49-F238E27FC236}">
                <a16:creationId xmlns:a16="http://schemas.microsoft.com/office/drawing/2014/main" id="{50CA4B80-4910-4473-BE7A-D104F057D385}"/>
              </a:ext>
            </a:extLst>
          </p:cNvPr>
          <p:cNvPicPr>
            <a:picLocks noChangeAspect="1"/>
          </p:cNvPicPr>
          <p:nvPr/>
        </p:nvPicPr>
        <p:blipFill>
          <a:blip r:embed="rId4"/>
          <a:stretch>
            <a:fillRect/>
          </a:stretch>
        </p:blipFill>
        <p:spPr>
          <a:xfrm>
            <a:off x="6278364" y="1828800"/>
            <a:ext cx="3034952" cy="2210593"/>
          </a:xfrm>
          <a:prstGeom prst="rect">
            <a:avLst/>
          </a:prstGeom>
        </p:spPr>
      </p:pic>
      <p:pic>
        <p:nvPicPr>
          <p:cNvPr id="7" name="図 6">
            <a:extLst>
              <a:ext uri="{FF2B5EF4-FFF2-40B4-BE49-F238E27FC236}">
                <a16:creationId xmlns:a16="http://schemas.microsoft.com/office/drawing/2014/main" id="{F9D684CF-2204-4DEA-858C-6F2788FF2BB9}"/>
              </a:ext>
            </a:extLst>
          </p:cNvPr>
          <p:cNvPicPr>
            <a:picLocks noChangeAspect="1"/>
          </p:cNvPicPr>
          <p:nvPr/>
        </p:nvPicPr>
        <p:blipFill>
          <a:blip r:embed="rId5"/>
          <a:stretch>
            <a:fillRect/>
          </a:stretch>
        </p:blipFill>
        <p:spPr>
          <a:xfrm>
            <a:off x="929382" y="4177505"/>
            <a:ext cx="4630740" cy="2315370"/>
          </a:xfrm>
          <a:prstGeom prst="rect">
            <a:avLst/>
          </a:prstGeom>
        </p:spPr>
      </p:pic>
      <p:pic>
        <p:nvPicPr>
          <p:cNvPr id="9" name="図 8">
            <a:extLst>
              <a:ext uri="{FF2B5EF4-FFF2-40B4-BE49-F238E27FC236}">
                <a16:creationId xmlns:a16="http://schemas.microsoft.com/office/drawing/2014/main" id="{175492A2-A717-491D-ABEC-CFF08389778E}"/>
              </a:ext>
            </a:extLst>
          </p:cNvPr>
          <p:cNvPicPr>
            <a:picLocks noChangeAspect="1"/>
          </p:cNvPicPr>
          <p:nvPr/>
        </p:nvPicPr>
        <p:blipFill>
          <a:blip r:embed="rId6"/>
          <a:stretch>
            <a:fillRect/>
          </a:stretch>
        </p:blipFill>
        <p:spPr>
          <a:xfrm>
            <a:off x="9404498" y="1828800"/>
            <a:ext cx="2210593" cy="2210593"/>
          </a:xfrm>
          <a:prstGeom prst="rect">
            <a:avLst/>
          </a:prstGeom>
        </p:spPr>
      </p:pic>
      <p:pic>
        <p:nvPicPr>
          <p:cNvPr id="10" name="図 9">
            <a:extLst>
              <a:ext uri="{FF2B5EF4-FFF2-40B4-BE49-F238E27FC236}">
                <a16:creationId xmlns:a16="http://schemas.microsoft.com/office/drawing/2014/main" id="{07652F75-A5D0-490C-A30B-AD0931645824}"/>
              </a:ext>
            </a:extLst>
          </p:cNvPr>
          <p:cNvPicPr>
            <a:picLocks noChangeAspect="1"/>
          </p:cNvPicPr>
          <p:nvPr/>
        </p:nvPicPr>
        <p:blipFill>
          <a:blip r:embed="rId7"/>
          <a:stretch>
            <a:fillRect/>
          </a:stretch>
        </p:blipFill>
        <p:spPr>
          <a:xfrm>
            <a:off x="6278364" y="4177505"/>
            <a:ext cx="2402778" cy="2313980"/>
          </a:xfrm>
          <a:prstGeom prst="rect">
            <a:avLst/>
          </a:prstGeom>
        </p:spPr>
      </p:pic>
      <p:pic>
        <p:nvPicPr>
          <p:cNvPr id="11" name="図 10">
            <a:extLst>
              <a:ext uri="{FF2B5EF4-FFF2-40B4-BE49-F238E27FC236}">
                <a16:creationId xmlns:a16="http://schemas.microsoft.com/office/drawing/2014/main" id="{0D7E1F9C-D13B-4716-BD29-79140D679607}"/>
              </a:ext>
            </a:extLst>
          </p:cNvPr>
          <p:cNvPicPr>
            <a:picLocks noChangeAspect="1"/>
          </p:cNvPicPr>
          <p:nvPr/>
        </p:nvPicPr>
        <p:blipFill>
          <a:blip r:embed="rId8"/>
          <a:stretch>
            <a:fillRect/>
          </a:stretch>
        </p:blipFill>
        <p:spPr>
          <a:xfrm>
            <a:off x="9212313" y="4177505"/>
            <a:ext cx="2402778" cy="2402778"/>
          </a:xfrm>
          <a:prstGeom prst="rect">
            <a:avLst/>
          </a:prstGeom>
        </p:spPr>
      </p:pic>
    </p:spTree>
    <p:extLst>
      <p:ext uri="{BB962C8B-B14F-4D97-AF65-F5344CB8AC3E}">
        <p14:creationId xmlns:p14="http://schemas.microsoft.com/office/powerpoint/2010/main" val="2934107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CBA8C4-797C-408A-BBD9-55DD954C4727}"/>
              </a:ext>
            </a:extLst>
          </p:cNvPr>
          <p:cNvSpPr>
            <a:spLocks noGrp="1"/>
          </p:cNvSpPr>
          <p:nvPr>
            <p:ph type="title"/>
          </p:nvPr>
        </p:nvSpPr>
        <p:spPr/>
        <p:txBody>
          <a:bodyPr/>
          <a:lstStyle/>
          <a:p>
            <a:r>
              <a:rPr kumimoji="1" lang="ja-JP" altLang="en-US" dirty="0"/>
              <a:t>渦のパターン</a:t>
            </a:r>
          </a:p>
        </p:txBody>
      </p:sp>
      <p:pic>
        <p:nvPicPr>
          <p:cNvPr id="4" name="図 3">
            <a:extLst>
              <a:ext uri="{FF2B5EF4-FFF2-40B4-BE49-F238E27FC236}">
                <a16:creationId xmlns:a16="http://schemas.microsoft.com/office/drawing/2014/main" id="{180AA5E0-1A28-4186-98E8-C837C380DFAA}"/>
              </a:ext>
            </a:extLst>
          </p:cNvPr>
          <p:cNvPicPr>
            <a:picLocks noChangeAspect="1"/>
          </p:cNvPicPr>
          <p:nvPr/>
        </p:nvPicPr>
        <p:blipFill>
          <a:blip r:embed="rId2"/>
          <a:stretch>
            <a:fillRect/>
          </a:stretch>
        </p:blipFill>
        <p:spPr>
          <a:xfrm>
            <a:off x="960437" y="1785937"/>
            <a:ext cx="2143125" cy="2143125"/>
          </a:xfrm>
          <a:prstGeom prst="rect">
            <a:avLst/>
          </a:prstGeom>
        </p:spPr>
      </p:pic>
      <p:pic>
        <p:nvPicPr>
          <p:cNvPr id="6" name="図 5">
            <a:extLst>
              <a:ext uri="{FF2B5EF4-FFF2-40B4-BE49-F238E27FC236}">
                <a16:creationId xmlns:a16="http://schemas.microsoft.com/office/drawing/2014/main" id="{9120F41F-369A-45DA-ADBC-34A3989B6CE6}"/>
              </a:ext>
            </a:extLst>
          </p:cNvPr>
          <p:cNvPicPr>
            <a:picLocks noChangeAspect="1"/>
          </p:cNvPicPr>
          <p:nvPr/>
        </p:nvPicPr>
        <p:blipFill>
          <a:blip r:embed="rId3"/>
          <a:stretch>
            <a:fillRect/>
          </a:stretch>
        </p:blipFill>
        <p:spPr>
          <a:xfrm>
            <a:off x="5771776" y="1785937"/>
            <a:ext cx="3195653" cy="2265363"/>
          </a:xfrm>
          <a:prstGeom prst="rect">
            <a:avLst/>
          </a:prstGeom>
        </p:spPr>
      </p:pic>
      <p:pic>
        <p:nvPicPr>
          <p:cNvPr id="7" name="図 6">
            <a:extLst>
              <a:ext uri="{FF2B5EF4-FFF2-40B4-BE49-F238E27FC236}">
                <a16:creationId xmlns:a16="http://schemas.microsoft.com/office/drawing/2014/main" id="{5B653124-5A7E-49C4-ADD2-D93219DC828C}"/>
              </a:ext>
            </a:extLst>
          </p:cNvPr>
          <p:cNvPicPr>
            <a:picLocks noChangeAspect="1"/>
          </p:cNvPicPr>
          <p:nvPr/>
        </p:nvPicPr>
        <p:blipFill>
          <a:blip r:embed="rId4"/>
          <a:stretch>
            <a:fillRect/>
          </a:stretch>
        </p:blipFill>
        <p:spPr>
          <a:xfrm>
            <a:off x="960437" y="4165599"/>
            <a:ext cx="4048125" cy="2090738"/>
          </a:xfrm>
          <a:prstGeom prst="rect">
            <a:avLst/>
          </a:prstGeom>
        </p:spPr>
      </p:pic>
      <p:pic>
        <p:nvPicPr>
          <p:cNvPr id="8" name="図 7">
            <a:extLst>
              <a:ext uri="{FF2B5EF4-FFF2-40B4-BE49-F238E27FC236}">
                <a16:creationId xmlns:a16="http://schemas.microsoft.com/office/drawing/2014/main" id="{FF0DD6D6-548E-4E6B-940D-32948628CE5A}"/>
              </a:ext>
            </a:extLst>
          </p:cNvPr>
          <p:cNvPicPr>
            <a:picLocks noChangeAspect="1"/>
          </p:cNvPicPr>
          <p:nvPr/>
        </p:nvPicPr>
        <p:blipFill>
          <a:blip r:embed="rId5"/>
          <a:stretch>
            <a:fillRect/>
          </a:stretch>
        </p:blipFill>
        <p:spPr>
          <a:xfrm>
            <a:off x="9163529" y="1816100"/>
            <a:ext cx="2235200" cy="2235200"/>
          </a:xfrm>
          <a:prstGeom prst="rect">
            <a:avLst/>
          </a:prstGeom>
        </p:spPr>
      </p:pic>
      <p:pic>
        <p:nvPicPr>
          <p:cNvPr id="9" name="図 8">
            <a:extLst>
              <a:ext uri="{FF2B5EF4-FFF2-40B4-BE49-F238E27FC236}">
                <a16:creationId xmlns:a16="http://schemas.microsoft.com/office/drawing/2014/main" id="{27648C92-A628-4FFE-9DE5-A2A1733DCB8D}"/>
              </a:ext>
            </a:extLst>
          </p:cNvPr>
          <p:cNvPicPr>
            <a:picLocks noChangeAspect="1"/>
          </p:cNvPicPr>
          <p:nvPr/>
        </p:nvPicPr>
        <p:blipFill>
          <a:blip r:embed="rId6"/>
          <a:stretch>
            <a:fillRect/>
          </a:stretch>
        </p:blipFill>
        <p:spPr>
          <a:xfrm>
            <a:off x="5164140" y="4165599"/>
            <a:ext cx="2090738" cy="2090738"/>
          </a:xfrm>
          <a:prstGeom prst="rect">
            <a:avLst/>
          </a:prstGeom>
        </p:spPr>
      </p:pic>
      <p:pic>
        <p:nvPicPr>
          <p:cNvPr id="10" name="図 9">
            <a:extLst>
              <a:ext uri="{FF2B5EF4-FFF2-40B4-BE49-F238E27FC236}">
                <a16:creationId xmlns:a16="http://schemas.microsoft.com/office/drawing/2014/main" id="{D58986BF-F946-4F35-BB5F-342F0B7A759A}"/>
              </a:ext>
            </a:extLst>
          </p:cNvPr>
          <p:cNvPicPr>
            <a:picLocks noChangeAspect="1"/>
          </p:cNvPicPr>
          <p:nvPr/>
        </p:nvPicPr>
        <p:blipFill>
          <a:blip r:embed="rId7"/>
          <a:stretch>
            <a:fillRect/>
          </a:stretch>
        </p:blipFill>
        <p:spPr>
          <a:xfrm>
            <a:off x="8235591" y="4227512"/>
            <a:ext cx="2265363" cy="2265363"/>
          </a:xfrm>
          <a:prstGeom prst="rect">
            <a:avLst/>
          </a:prstGeom>
        </p:spPr>
      </p:pic>
      <p:pic>
        <p:nvPicPr>
          <p:cNvPr id="11" name="図 10">
            <a:extLst>
              <a:ext uri="{FF2B5EF4-FFF2-40B4-BE49-F238E27FC236}">
                <a16:creationId xmlns:a16="http://schemas.microsoft.com/office/drawing/2014/main" id="{FFA530A6-E344-4165-9B7C-B47CB49F8183}"/>
              </a:ext>
            </a:extLst>
          </p:cNvPr>
          <p:cNvPicPr>
            <a:picLocks noChangeAspect="1"/>
          </p:cNvPicPr>
          <p:nvPr/>
        </p:nvPicPr>
        <p:blipFill>
          <a:blip r:embed="rId8"/>
          <a:stretch>
            <a:fillRect/>
          </a:stretch>
        </p:blipFill>
        <p:spPr>
          <a:xfrm>
            <a:off x="3432551" y="1785937"/>
            <a:ext cx="2143125" cy="2143125"/>
          </a:xfrm>
          <a:prstGeom prst="rect">
            <a:avLst/>
          </a:prstGeom>
        </p:spPr>
      </p:pic>
    </p:spTree>
    <p:extLst>
      <p:ext uri="{BB962C8B-B14F-4D97-AF65-F5344CB8AC3E}">
        <p14:creationId xmlns:p14="http://schemas.microsoft.com/office/powerpoint/2010/main" val="339060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B6F720-0A5D-452C-BC87-2B607D16C211}"/>
              </a:ext>
            </a:extLst>
          </p:cNvPr>
          <p:cNvSpPr>
            <a:spLocks noGrp="1"/>
          </p:cNvSpPr>
          <p:nvPr>
            <p:ph type="title"/>
          </p:nvPr>
        </p:nvSpPr>
        <p:spPr/>
        <p:txBody>
          <a:bodyPr/>
          <a:lstStyle/>
          <a:p>
            <a:r>
              <a:rPr kumimoji="1" lang="ja-JP" altLang="en-US" dirty="0"/>
              <a:t>植物に見られる渦、らせん</a:t>
            </a:r>
          </a:p>
        </p:txBody>
      </p:sp>
      <p:pic>
        <p:nvPicPr>
          <p:cNvPr id="2050" name="Picture 2" descr="グルグルと渦を巻いた観葉植物スパイラルグラス - サボテン ...">
            <a:extLst>
              <a:ext uri="{FF2B5EF4-FFF2-40B4-BE49-F238E27FC236}">
                <a16:creationId xmlns:a16="http://schemas.microsoft.com/office/drawing/2014/main" id="{4559C05C-EAAD-4938-B455-41AABF92E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431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F748535D-D8CC-4DAD-B71C-B1C745922C31}"/>
              </a:ext>
            </a:extLst>
          </p:cNvPr>
          <p:cNvPicPr>
            <a:picLocks noChangeAspect="1"/>
          </p:cNvPicPr>
          <p:nvPr/>
        </p:nvPicPr>
        <p:blipFill>
          <a:blip r:embed="rId3"/>
          <a:stretch>
            <a:fillRect/>
          </a:stretch>
        </p:blipFill>
        <p:spPr>
          <a:xfrm>
            <a:off x="3705786" y="1943100"/>
            <a:ext cx="3155576" cy="2514600"/>
          </a:xfrm>
          <a:prstGeom prst="rect">
            <a:avLst/>
          </a:prstGeom>
        </p:spPr>
      </p:pic>
      <p:pic>
        <p:nvPicPr>
          <p:cNvPr id="4" name="図 3">
            <a:extLst>
              <a:ext uri="{FF2B5EF4-FFF2-40B4-BE49-F238E27FC236}">
                <a16:creationId xmlns:a16="http://schemas.microsoft.com/office/drawing/2014/main" id="{5EC8BD94-780E-4645-A145-41E2239D855D}"/>
              </a:ext>
            </a:extLst>
          </p:cNvPr>
          <p:cNvPicPr>
            <a:picLocks noChangeAspect="1"/>
          </p:cNvPicPr>
          <p:nvPr/>
        </p:nvPicPr>
        <p:blipFill>
          <a:blip r:embed="rId4"/>
          <a:stretch>
            <a:fillRect/>
          </a:stretch>
        </p:blipFill>
        <p:spPr>
          <a:xfrm>
            <a:off x="7214348" y="1904880"/>
            <a:ext cx="3753224" cy="2502149"/>
          </a:xfrm>
          <a:prstGeom prst="rect">
            <a:avLst/>
          </a:prstGeom>
        </p:spPr>
      </p:pic>
      <p:pic>
        <p:nvPicPr>
          <p:cNvPr id="5" name="図 4">
            <a:extLst>
              <a:ext uri="{FF2B5EF4-FFF2-40B4-BE49-F238E27FC236}">
                <a16:creationId xmlns:a16="http://schemas.microsoft.com/office/drawing/2014/main" id="{96049471-096C-4864-A535-114307DACFF4}"/>
              </a:ext>
            </a:extLst>
          </p:cNvPr>
          <p:cNvPicPr>
            <a:picLocks noChangeAspect="1"/>
          </p:cNvPicPr>
          <p:nvPr/>
        </p:nvPicPr>
        <p:blipFill>
          <a:blip r:embed="rId5"/>
          <a:stretch>
            <a:fillRect/>
          </a:stretch>
        </p:blipFill>
        <p:spPr>
          <a:xfrm>
            <a:off x="838200" y="4710111"/>
            <a:ext cx="3808423" cy="1916113"/>
          </a:xfrm>
          <a:prstGeom prst="rect">
            <a:avLst/>
          </a:prstGeom>
        </p:spPr>
      </p:pic>
      <p:pic>
        <p:nvPicPr>
          <p:cNvPr id="6" name="図 5">
            <a:extLst>
              <a:ext uri="{FF2B5EF4-FFF2-40B4-BE49-F238E27FC236}">
                <a16:creationId xmlns:a16="http://schemas.microsoft.com/office/drawing/2014/main" id="{FF4B65B3-0FA8-4296-9599-D2AE7FBC3E84}"/>
              </a:ext>
            </a:extLst>
          </p:cNvPr>
          <p:cNvPicPr>
            <a:picLocks noChangeAspect="1"/>
          </p:cNvPicPr>
          <p:nvPr/>
        </p:nvPicPr>
        <p:blipFill>
          <a:blip r:embed="rId6"/>
          <a:stretch>
            <a:fillRect/>
          </a:stretch>
        </p:blipFill>
        <p:spPr>
          <a:xfrm rot="5400000">
            <a:off x="9546207" y="5151489"/>
            <a:ext cx="2141988" cy="1081453"/>
          </a:xfrm>
          <a:prstGeom prst="rect">
            <a:avLst/>
          </a:prstGeom>
        </p:spPr>
      </p:pic>
      <p:pic>
        <p:nvPicPr>
          <p:cNvPr id="7" name="図 6">
            <a:extLst>
              <a:ext uri="{FF2B5EF4-FFF2-40B4-BE49-F238E27FC236}">
                <a16:creationId xmlns:a16="http://schemas.microsoft.com/office/drawing/2014/main" id="{855CF0A4-4137-40C9-A99E-62C51A4DA409}"/>
              </a:ext>
            </a:extLst>
          </p:cNvPr>
          <p:cNvPicPr>
            <a:picLocks noChangeAspect="1"/>
          </p:cNvPicPr>
          <p:nvPr/>
        </p:nvPicPr>
        <p:blipFill>
          <a:blip r:embed="rId7"/>
          <a:stretch>
            <a:fillRect/>
          </a:stretch>
        </p:blipFill>
        <p:spPr>
          <a:xfrm>
            <a:off x="4770079" y="4710111"/>
            <a:ext cx="1923569" cy="1916113"/>
          </a:xfrm>
          <a:prstGeom prst="rect">
            <a:avLst/>
          </a:prstGeom>
        </p:spPr>
      </p:pic>
      <p:pic>
        <p:nvPicPr>
          <p:cNvPr id="8" name="図 7">
            <a:extLst>
              <a:ext uri="{FF2B5EF4-FFF2-40B4-BE49-F238E27FC236}">
                <a16:creationId xmlns:a16="http://schemas.microsoft.com/office/drawing/2014/main" id="{526F0F7E-F11A-4669-B15C-87CEC98B01C7}"/>
              </a:ext>
            </a:extLst>
          </p:cNvPr>
          <p:cNvPicPr>
            <a:picLocks noChangeAspect="1"/>
          </p:cNvPicPr>
          <p:nvPr/>
        </p:nvPicPr>
        <p:blipFill>
          <a:blip r:embed="rId8"/>
          <a:stretch>
            <a:fillRect/>
          </a:stretch>
        </p:blipFill>
        <p:spPr>
          <a:xfrm>
            <a:off x="6817104" y="4722563"/>
            <a:ext cx="2911096" cy="1939304"/>
          </a:xfrm>
          <a:prstGeom prst="rect">
            <a:avLst/>
          </a:prstGeom>
        </p:spPr>
      </p:pic>
    </p:spTree>
    <p:extLst>
      <p:ext uri="{BB962C8B-B14F-4D97-AF65-F5344CB8AC3E}">
        <p14:creationId xmlns:p14="http://schemas.microsoft.com/office/powerpoint/2010/main" val="317438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28729D-D53E-4164-9F33-8082A81246AB}"/>
              </a:ext>
            </a:extLst>
          </p:cNvPr>
          <p:cNvSpPr>
            <a:spLocks noGrp="1"/>
          </p:cNvSpPr>
          <p:nvPr>
            <p:ph type="title"/>
          </p:nvPr>
        </p:nvSpPr>
        <p:spPr/>
        <p:txBody>
          <a:bodyPr/>
          <a:lstStyle/>
          <a:p>
            <a:r>
              <a:rPr kumimoji="1" lang="ja-JP" altLang="en-US" dirty="0"/>
              <a:t>フラクタル</a:t>
            </a:r>
          </a:p>
        </p:txBody>
      </p:sp>
      <p:pic>
        <p:nvPicPr>
          <p:cNvPr id="4" name="図 3">
            <a:extLst>
              <a:ext uri="{FF2B5EF4-FFF2-40B4-BE49-F238E27FC236}">
                <a16:creationId xmlns:a16="http://schemas.microsoft.com/office/drawing/2014/main" id="{0269E86E-5FA5-4764-AD2B-207E435A43FE}"/>
              </a:ext>
            </a:extLst>
          </p:cNvPr>
          <p:cNvPicPr>
            <a:picLocks noChangeAspect="1"/>
          </p:cNvPicPr>
          <p:nvPr/>
        </p:nvPicPr>
        <p:blipFill>
          <a:blip r:embed="rId2"/>
          <a:stretch>
            <a:fillRect/>
          </a:stretch>
        </p:blipFill>
        <p:spPr>
          <a:xfrm>
            <a:off x="865731" y="3944938"/>
            <a:ext cx="2951561" cy="2524720"/>
          </a:xfrm>
          <a:prstGeom prst="rect">
            <a:avLst/>
          </a:prstGeom>
        </p:spPr>
      </p:pic>
      <p:pic>
        <p:nvPicPr>
          <p:cNvPr id="5" name="図 4">
            <a:extLst>
              <a:ext uri="{FF2B5EF4-FFF2-40B4-BE49-F238E27FC236}">
                <a16:creationId xmlns:a16="http://schemas.microsoft.com/office/drawing/2014/main" id="{CC28CAD9-08A2-4264-AD3C-70ADD0DBE491}"/>
              </a:ext>
            </a:extLst>
          </p:cNvPr>
          <p:cNvPicPr>
            <a:picLocks noChangeAspect="1"/>
          </p:cNvPicPr>
          <p:nvPr/>
        </p:nvPicPr>
        <p:blipFill>
          <a:blip r:embed="rId3"/>
          <a:stretch>
            <a:fillRect/>
          </a:stretch>
        </p:blipFill>
        <p:spPr>
          <a:xfrm>
            <a:off x="3979717" y="3968155"/>
            <a:ext cx="3366293" cy="2524720"/>
          </a:xfrm>
          <a:prstGeom prst="rect">
            <a:avLst/>
          </a:prstGeom>
        </p:spPr>
      </p:pic>
      <p:pic>
        <p:nvPicPr>
          <p:cNvPr id="6" name="図 5">
            <a:extLst>
              <a:ext uri="{FF2B5EF4-FFF2-40B4-BE49-F238E27FC236}">
                <a16:creationId xmlns:a16="http://schemas.microsoft.com/office/drawing/2014/main" id="{3BE2E82C-A014-4FB4-9393-E2E55FA83263}"/>
              </a:ext>
            </a:extLst>
          </p:cNvPr>
          <p:cNvPicPr>
            <a:picLocks noChangeAspect="1"/>
          </p:cNvPicPr>
          <p:nvPr/>
        </p:nvPicPr>
        <p:blipFill>
          <a:blip r:embed="rId4"/>
          <a:stretch>
            <a:fillRect/>
          </a:stretch>
        </p:blipFill>
        <p:spPr>
          <a:xfrm rot="2058308">
            <a:off x="7966239" y="2921000"/>
            <a:ext cx="2819400" cy="3724275"/>
          </a:xfrm>
          <a:prstGeom prst="rect">
            <a:avLst/>
          </a:prstGeom>
        </p:spPr>
      </p:pic>
      <p:pic>
        <p:nvPicPr>
          <p:cNvPr id="7" name="図 6">
            <a:extLst>
              <a:ext uri="{FF2B5EF4-FFF2-40B4-BE49-F238E27FC236}">
                <a16:creationId xmlns:a16="http://schemas.microsoft.com/office/drawing/2014/main" id="{3E25DBD8-5925-459D-96FB-0B63046EAD53}"/>
              </a:ext>
            </a:extLst>
          </p:cNvPr>
          <p:cNvPicPr>
            <a:picLocks noChangeAspect="1"/>
          </p:cNvPicPr>
          <p:nvPr/>
        </p:nvPicPr>
        <p:blipFill>
          <a:blip r:embed="rId5"/>
          <a:stretch>
            <a:fillRect/>
          </a:stretch>
        </p:blipFill>
        <p:spPr>
          <a:xfrm>
            <a:off x="3979716" y="1871043"/>
            <a:ext cx="3366293" cy="1893540"/>
          </a:xfrm>
          <a:prstGeom prst="rect">
            <a:avLst/>
          </a:prstGeom>
        </p:spPr>
      </p:pic>
      <p:pic>
        <p:nvPicPr>
          <p:cNvPr id="8" name="図 7">
            <a:extLst>
              <a:ext uri="{FF2B5EF4-FFF2-40B4-BE49-F238E27FC236}">
                <a16:creationId xmlns:a16="http://schemas.microsoft.com/office/drawing/2014/main" id="{1E5C5750-0689-4239-9578-1BEC195C4B56}"/>
              </a:ext>
            </a:extLst>
          </p:cNvPr>
          <p:cNvPicPr>
            <a:picLocks noChangeAspect="1"/>
          </p:cNvPicPr>
          <p:nvPr/>
        </p:nvPicPr>
        <p:blipFill>
          <a:blip r:embed="rId6"/>
          <a:stretch>
            <a:fillRect/>
          </a:stretch>
        </p:blipFill>
        <p:spPr>
          <a:xfrm>
            <a:off x="1079105" y="1650077"/>
            <a:ext cx="2819400" cy="2294861"/>
          </a:xfrm>
          <a:prstGeom prst="rect">
            <a:avLst/>
          </a:prstGeom>
        </p:spPr>
      </p:pic>
      <p:pic>
        <p:nvPicPr>
          <p:cNvPr id="9" name="図 8">
            <a:extLst>
              <a:ext uri="{FF2B5EF4-FFF2-40B4-BE49-F238E27FC236}">
                <a16:creationId xmlns:a16="http://schemas.microsoft.com/office/drawing/2014/main" id="{42800E43-EE54-4D3E-8276-1EFFF4BC960D}"/>
              </a:ext>
            </a:extLst>
          </p:cNvPr>
          <p:cNvPicPr>
            <a:picLocks noChangeAspect="1"/>
          </p:cNvPicPr>
          <p:nvPr/>
        </p:nvPicPr>
        <p:blipFill>
          <a:blip r:embed="rId7"/>
          <a:stretch>
            <a:fillRect/>
          </a:stretch>
        </p:blipFill>
        <p:spPr>
          <a:xfrm>
            <a:off x="7575224" y="125250"/>
            <a:ext cx="3130876" cy="3130876"/>
          </a:xfrm>
          <a:prstGeom prst="rect">
            <a:avLst/>
          </a:prstGeom>
        </p:spPr>
      </p:pic>
    </p:spTree>
    <p:extLst>
      <p:ext uri="{BB962C8B-B14F-4D97-AF65-F5344CB8AC3E}">
        <p14:creationId xmlns:p14="http://schemas.microsoft.com/office/powerpoint/2010/main" val="23512109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424</Words>
  <Application>Microsoft Office PowerPoint</Application>
  <PresentationFormat>ワイド画面</PresentationFormat>
  <Paragraphs>43</Paragraphs>
  <Slides>14</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14</vt:i4>
      </vt:variant>
    </vt:vector>
  </HeadingPairs>
  <TitlesOfParts>
    <vt:vector size="20" baseType="lpstr">
      <vt:lpstr>inherit</vt:lpstr>
      <vt:lpstr>游ゴシック</vt:lpstr>
      <vt:lpstr>游ゴシック Light</vt:lpstr>
      <vt:lpstr>游明朝</vt:lpstr>
      <vt:lpstr>Arial</vt:lpstr>
      <vt:lpstr>Office テーマ</vt:lpstr>
      <vt:lpstr>先端情報学　生物・流体・スポーツ（陶芸・音楽？）の観点から</vt:lpstr>
      <vt:lpstr>情報  [伝えられる内容]</vt:lpstr>
      <vt:lpstr>情報</vt:lpstr>
      <vt:lpstr>分岐</vt:lpstr>
      <vt:lpstr>自然の形</vt:lpstr>
      <vt:lpstr>波のパターン</vt:lpstr>
      <vt:lpstr>渦のパターン</vt:lpstr>
      <vt:lpstr>植物に見られる渦、らせん</vt:lpstr>
      <vt:lpstr>フラクタル</vt:lpstr>
      <vt:lpstr>ストレンジアトラクター</vt:lpstr>
      <vt:lpstr>チューリングパターン</vt:lpstr>
      <vt:lpstr>QRコード</vt:lpstr>
      <vt:lpstr>暗号</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先端情報学という授業がありまして、1コマ、ゲストスピーカーをお願いできますでしょうか。 生物・流体・スポーツ（陶芸・音楽？）の観点から</dc:title>
  <dc:creator>望月修</dc:creator>
  <cp:lastModifiedBy>望月修</cp:lastModifiedBy>
  <cp:revision>24</cp:revision>
  <dcterms:created xsi:type="dcterms:W3CDTF">2022-07-07T02:38:19Z</dcterms:created>
  <dcterms:modified xsi:type="dcterms:W3CDTF">2022-07-07T08:27:18Z</dcterms:modified>
</cp:coreProperties>
</file>